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18" r:id="rId5"/>
    <p:sldId id="492" r:id="rId6"/>
    <p:sldId id="508" r:id="rId7"/>
    <p:sldId id="512" r:id="rId8"/>
    <p:sldId id="495" r:id="rId9"/>
    <p:sldId id="506" r:id="rId10"/>
    <p:sldId id="498" r:id="rId11"/>
    <p:sldId id="509" r:id="rId12"/>
    <p:sldId id="517" r:id="rId13"/>
    <p:sldId id="516" r:id="rId14"/>
    <p:sldId id="513" r:id="rId15"/>
  </p:sldIdLst>
  <p:sldSz cx="12192000" cy="6858000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21" userDrawn="1">
          <p15:clr>
            <a:srgbClr val="A4A3A4"/>
          </p15:clr>
        </p15:guide>
        <p15:guide id="2" orient="horz" pos="10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357545-2E10-E1D6-9FF9-D5CDEF1C6C5B}" name="Manuela Müller" initials="MM" userId="Manuela Müller" providerId="None"/>
  <p188:author id="{42080266-2EE5-D38E-5B21-06C8A9BA0D4C}" name="Isabell Dunschen" initials="ID" userId="S::Isabell.Dunschen@cwh.de::17bd62fe-811b-409b-a23f-4036b10f244f" providerId="AD"/>
  <p188:author id="{CA1B34B2-A512-06F2-510D-314B3C308D8C}" name="Simone Königs" initials="SK" userId="S::Simone.Koenigs@cwh.de::065ad653-683d-41e1-b18a-8ba93ba5818f" providerId="AD"/>
  <p188:author id="{F11F0FB9-A629-A541-D855-757BAAF82F35}" name="Robert Runge" initials="RR" userId="S::robert.runge@reflact.com::e7162c12-cc22-4870-a238-c44cca37be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5646" autoAdjust="0"/>
  </p:normalViewPr>
  <p:slideViewPr>
    <p:cSldViewPr snapToGrid="0" snapToObjects="1">
      <p:cViewPr varScale="1">
        <p:scale>
          <a:sx n="122" d="100"/>
          <a:sy n="122" d="100"/>
        </p:scale>
        <p:origin x="936" y="200"/>
      </p:cViewPr>
      <p:guideLst>
        <p:guide pos="3921"/>
        <p:guide orient="horz" pos="1094"/>
      </p:guideLst>
    </p:cSldViewPr>
  </p:slideViewPr>
  <p:outlineViewPr>
    <p:cViewPr>
      <p:scale>
        <a:sx n="33" d="100"/>
        <a:sy n="33" d="100"/>
      </p:scale>
      <p:origin x="0" y="-1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98F0842-A436-A288-6103-AED4372E4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7232C-A3FD-54F9-4FD8-988DD6140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CDBA6-9C7D-4861-BF8F-0C8058B811A6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28EDB9-D90E-3006-AE63-B9F5ABA5BC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8B47F2-1ACA-6A21-BBED-533077A974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2662F-EDD2-480F-8BC0-14D06E85EC3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2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71DE55B-DF81-624D-A5C9-DBACE381C2EA}" type="datetimeFigureOut">
              <a:rPr lang="de-DE" smtClean="0"/>
              <a:pPr/>
              <a:t>29.01.26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4539159-BEF6-BA4B-BAE6-9CDCAC00B5B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69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156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1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43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685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25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42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30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515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94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76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6.jpg"/><Relationship Id="rId5" Type="http://schemas.openxmlformats.org/officeDocument/2006/relationships/image" Target="../media/image11.jp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1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14.png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6.jpg"/><Relationship Id="rId5" Type="http://schemas.openxmlformats.org/officeDocument/2006/relationships/image" Target="../media/image16.jp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AFA9DBD-78D8-1F15-10B1-CCFDC401863C}"/>
              </a:ext>
            </a:extLst>
          </p:cNvPr>
          <p:cNvSpPr/>
          <p:nvPr userDrawn="1"/>
        </p:nvSpPr>
        <p:spPr>
          <a:xfrm>
            <a:off x="0" y="0"/>
            <a:ext cx="12192000" cy="6021387"/>
          </a:xfrm>
          <a:prstGeom prst="rect">
            <a:avLst/>
          </a:prstGeom>
          <a:solidFill>
            <a:srgbClr val="204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b="0" i="0">
              <a:latin typeface="Lexend" pitchFamily="2" charset="77"/>
            </a:endParaRPr>
          </a:p>
        </p:txBody>
      </p:sp>
      <p:pic>
        <p:nvPicPr>
          <p:cNvPr id="6" name="Grafik 5" descr="Das Logo der BIH, der Bundesarbeitsge­meinschaft der Integrationsämter und Hauptfürsorge­stellen (BIH) e. V.">
            <a:extLst>
              <a:ext uri="{FF2B5EF4-FFF2-40B4-BE49-F238E27FC236}">
                <a16:creationId xmlns:a16="http://schemas.microsoft.com/office/drawing/2014/main" id="{5002EE02-A97A-90F3-F63A-E8A7DDE11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479367"/>
            <a:ext cx="1372276" cy="413733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EDBBC20-6209-D6EA-B5B3-DD7FCF288B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5722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0" imgH="401" progId="TCLayout.ActiveDocument.1">
                  <p:embed/>
                </p:oleObj>
              </mc:Choice>
              <mc:Fallback>
                <p:oleObj name="think-cell Folie" r:id="rId4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EDBBC20-6209-D6EA-B5B3-DD7FCF288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9061" y="1935871"/>
            <a:ext cx="5323802" cy="683077"/>
          </a:xfrm>
        </p:spPr>
        <p:txBody>
          <a:bodyPr vert="horz" lIns="0" tIns="0" rIns="0" bIns="0" anchor="t" anchorCtr="0">
            <a:noAutofit/>
          </a:bodyPr>
          <a:lstStyle>
            <a:lvl1pPr algn="l" rtl="0"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9B891-C67D-ED41-97E5-CF810EF006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9062" y="2798563"/>
            <a:ext cx="5323802" cy="1440490"/>
          </a:xfrm>
        </p:spPr>
        <p:txBody>
          <a:bodyPr lIns="0" tIns="0" rIns="0" bIns="0">
            <a:noAutofit/>
          </a:bodyPr>
          <a:lstStyle>
            <a:lvl1pPr marL="0" indent="0" algn="l" rtl="0">
              <a:lnSpc>
                <a:spcPts val="3000"/>
              </a:lnSpc>
              <a:buNone/>
              <a:defRPr sz="26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Thema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082F932-570E-3846-8BDE-EA8314BD9D41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16" name="Grafik 15" descr="Das Foto zeigt eine junge Frau mit blauweiß getupfter Bluse und Headset. Sie sitzt an einem Computer und lacht sehr freundlich.">
            <a:extLst>
              <a:ext uri="{FF2B5EF4-FFF2-40B4-BE49-F238E27FC236}">
                <a16:creationId xmlns:a16="http://schemas.microsoft.com/office/drawing/2014/main" id="{FC81051C-4D71-3F83-FE08-219B7BC4E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30" r="26568"/>
          <a:stretch/>
        </p:blipFill>
        <p:spPr>
          <a:xfrm>
            <a:off x="6450681" y="0"/>
            <a:ext cx="5745496" cy="6021387"/>
          </a:xfrm>
          <a:custGeom>
            <a:avLst/>
            <a:gdLst>
              <a:gd name="connsiteX0" fmla="*/ 2061147 w 5745496"/>
              <a:gd name="connsiteY0" fmla="*/ 0 h 6021387"/>
              <a:gd name="connsiteX1" fmla="*/ 5745496 w 5745496"/>
              <a:gd name="connsiteY1" fmla="*/ 0 h 6021387"/>
              <a:gd name="connsiteX2" fmla="*/ 5745496 w 5745496"/>
              <a:gd name="connsiteY2" fmla="*/ 6021387 h 6021387"/>
              <a:gd name="connsiteX3" fmla="*/ 0 w 5745496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5496" h="6021387">
                <a:moveTo>
                  <a:pt x="2061147" y="0"/>
                </a:moveTo>
                <a:lnTo>
                  <a:pt x="5745496" y="0"/>
                </a:lnTo>
                <a:lnTo>
                  <a:pt x="5745496" y="6021387"/>
                </a:lnTo>
                <a:lnTo>
                  <a:pt x="0" y="6021387"/>
                </a:lnTo>
                <a:close/>
              </a:path>
            </a:pathLst>
          </a:cu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F4836DF-BBE2-8690-6BA6-1F1B561B0E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9062" y="5013457"/>
            <a:ext cx="4951884" cy="5539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Am </a:t>
            </a:r>
            <a:r>
              <a:rPr lang="de-DE" dirty="0" err="1"/>
              <a:t>tt.mm.jjjj</a:t>
            </a:r>
            <a:endParaRPr lang="de-DE" dirty="0"/>
          </a:p>
          <a:p>
            <a:pPr lvl="0"/>
            <a:r>
              <a:rPr lang="de-DE" dirty="0"/>
              <a:t>Es grüßt Sie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174696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con, Rand schmal, rechts,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911A0A1-E564-C05E-BABB-1E28ABFCC8D0}"/>
              </a:ext>
            </a:extLst>
          </p:cNvPr>
          <p:cNvSpPr/>
          <p:nvPr userDrawn="1"/>
        </p:nvSpPr>
        <p:spPr>
          <a:xfrm>
            <a:off x="10332720" y="0"/>
            <a:ext cx="1859280" cy="6027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6BF47A-852D-B5F3-489E-CDF3C35D38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3254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6BF47A-852D-B5F3-489E-CDF3C35D3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el 1">
            <a:extLst>
              <a:ext uri="{FF2B5EF4-FFF2-40B4-BE49-F238E27FC236}">
                <a16:creationId xmlns:a16="http://schemas.microsoft.com/office/drawing/2014/main" id="{B8034BE2-8CE6-3D41-8EAE-43476D4FA00C}"/>
              </a:ext>
            </a:extLst>
          </p:cNvPr>
          <p:cNvSpPr txBox="1">
            <a:spLocks/>
          </p:cNvSpPr>
          <p:nvPr userDrawn="1"/>
        </p:nvSpPr>
        <p:spPr>
          <a:xfrm>
            <a:off x="570630" y="756854"/>
            <a:ext cx="10924565" cy="549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07244D-1EAC-AA46-B92E-31D5E9A91F80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3758D43-D92B-96C2-BE7B-3E7C34A9C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8692396" cy="2708434"/>
          </a:xfrm>
        </p:spPr>
        <p:txBody>
          <a:bodyPr wrap="square"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43BAAE2-74D5-53E8-BA96-06C7E826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8692396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732FA98D-9146-BB15-4851-FD496F1CB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375" y="6426596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3C299A49-6A36-36A4-163F-64969769C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5029" y="6608514"/>
            <a:ext cx="557546" cy="184666"/>
          </a:xfrm>
          <a:prstGeom prst="rect">
            <a:avLst/>
          </a:prstGeom>
        </p:spPr>
        <p:txBody>
          <a:bodyPr vert="horz" wrap="none" lIns="0" tIns="0" rIns="90000" bIns="0" rtlCol="0" anchor="ctr">
            <a:spAutoFit/>
          </a:bodyPr>
          <a:lstStyle>
            <a:lvl1pPr>
              <a:defRPr lang="de-DE" smtClean="0"/>
            </a:lvl1pPr>
          </a:lstStyle>
          <a:p>
            <a:pPr algn="r"/>
            <a:r>
              <a:rPr lang="de-DE"/>
              <a:t>von 10</a:t>
            </a:r>
            <a:endParaRPr lang="de-DE" dirty="0"/>
          </a:p>
        </p:txBody>
      </p:sp>
      <p:pic>
        <p:nvPicPr>
          <p:cNvPr id="3" name="Grafik 2" descr="Klemmbrett abgehakt mit einfarbiger Füllung">
            <a:extLst>
              <a:ext uri="{FF2B5EF4-FFF2-40B4-BE49-F238E27FC236}">
                <a16:creationId xmlns:a16="http://schemas.microsoft.com/office/drawing/2014/main" id="{7BCD243F-13FF-0CCB-F687-7B1FDD5A2C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1335" y="2441832"/>
            <a:ext cx="1142050" cy="1142050"/>
          </a:xfrm>
          <a:prstGeom prst="rect">
            <a:avLst/>
          </a:prstGeom>
        </p:spPr>
      </p:pic>
      <p:pic>
        <p:nvPicPr>
          <p:cNvPr id="5" name="Grafik 4" descr="Grafik: Logo der BIH">
            <a:extLst>
              <a:ext uri="{FF2B5EF4-FFF2-40B4-BE49-F238E27FC236}">
                <a16:creationId xmlns:a16="http://schemas.microsoft.com/office/drawing/2014/main" id="{86AEBDD4-CC6F-18D3-226A-E1F42C225F0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9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BE66817C-8FE6-A348-B823-7A8331902565}"/>
              </a:ext>
            </a:extLst>
          </p:cNvPr>
          <p:cNvCxnSpPr>
            <a:cxnSpLocks/>
            <a:stCxn id="12" idx="2"/>
          </p:cNvCxnSpPr>
          <p:nvPr userDrawn="1"/>
        </p:nvCxnSpPr>
        <p:spPr>
          <a:xfrm>
            <a:off x="6150701" y="2668168"/>
            <a:ext cx="0" cy="102608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64D32581-B43D-4B49-806A-F745A49B04E5}"/>
              </a:ext>
            </a:extLst>
          </p:cNvPr>
          <p:cNvCxnSpPr>
            <a:cxnSpLocks/>
            <a:endCxn id="11" idx="0"/>
          </p:cNvCxnSpPr>
          <p:nvPr userDrawn="1"/>
        </p:nvCxnSpPr>
        <p:spPr>
          <a:xfrm>
            <a:off x="6150701" y="3693788"/>
            <a:ext cx="0" cy="101393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28DED67B-2277-874B-9C9D-F7911E3DBE5A}"/>
              </a:ext>
            </a:extLst>
          </p:cNvPr>
          <p:cNvCxnSpPr>
            <a:cxnSpLocks/>
            <a:stCxn id="9" idx="2"/>
          </p:cNvCxnSpPr>
          <p:nvPr userDrawn="1"/>
        </p:nvCxnSpPr>
        <p:spPr>
          <a:xfrm flipH="1">
            <a:off x="6096000" y="2668168"/>
            <a:ext cx="4265254" cy="101978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B454ADB-719F-5C4B-A670-96349303DB9D}"/>
              </a:ext>
            </a:extLst>
          </p:cNvPr>
          <p:cNvCxnSpPr>
            <a:cxnSpLocks/>
            <a:endCxn id="6" idx="2"/>
          </p:cNvCxnSpPr>
          <p:nvPr userDrawn="1"/>
        </p:nvCxnSpPr>
        <p:spPr>
          <a:xfrm flipH="1" flipV="1">
            <a:off x="1940149" y="2668168"/>
            <a:ext cx="4174323" cy="101978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35263B22-5E87-FE43-92CE-DD436A1A96F2}"/>
              </a:ext>
            </a:extLst>
          </p:cNvPr>
          <p:cNvCxnSpPr>
            <a:cxnSpLocks/>
            <a:stCxn id="10" idx="0"/>
          </p:cNvCxnSpPr>
          <p:nvPr userDrawn="1"/>
        </p:nvCxnSpPr>
        <p:spPr>
          <a:xfrm flipH="1" flipV="1">
            <a:off x="6096000" y="3694254"/>
            <a:ext cx="4265254" cy="101347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188FAE7-02ED-A94A-B415-A175E49A9C9F}"/>
              </a:ext>
            </a:extLst>
          </p:cNvPr>
          <p:cNvCxnSpPr>
            <a:cxnSpLocks/>
            <a:stCxn id="7" idx="0"/>
          </p:cNvCxnSpPr>
          <p:nvPr userDrawn="1"/>
        </p:nvCxnSpPr>
        <p:spPr>
          <a:xfrm flipV="1">
            <a:off x="1940149" y="3686458"/>
            <a:ext cx="4174323" cy="102126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8E855AC-4A1E-EF29-1284-484EFC85093F}"/>
              </a:ext>
            </a:extLst>
          </p:cNvPr>
          <p:cNvSpPr/>
          <p:nvPr userDrawn="1"/>
        </p:nvSpPr>
        <p:spPr>
          <a:xfrm>
            <a:off x="5360670" y="2868930"/>
            <a:ext cx="1577340" cy="15773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E485246-1A6D-A716-0603-E7A16FFE9B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3792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E485246-1A6D-A716-0603-E7A16FFE9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6901D70E-6ACE-7B48-B57F-C5BB15C65B51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764C26C-867A-2753-36BC-4374431F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0149" y="1748853"/>
            <a:ext cx="2700000" cy="919315"/>
          </a:xfr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822BF24E-D500-ED53-A055-E4649DEFFB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149" y="4707726"/>
            <a:ext cx="2700000" cy="919315"/>
          </a:xfr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8A270C5-7B75-61B7-6243-ADEEB2F2F0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11254" y="1748853"/>
            <a:ext cx="2700000" cy="919315"/>
          </a:xfr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EAC439C-949A-01E3-6A80-517DF78F9A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11254" y="4707726"/>
            <a:ext cx="2700000" cy="919315"/>
          </a:xfr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6C7D400-30C4-44F4-88F1-1E7A61BCE0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00701" y="4707726"/>
            <a:ext cx="2700000" cy="919315"/>
          </a:xfr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385556A0-CBAA-4D7D-3593-F5ECDF8E19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00701" y="1748853"/>
            <a:ext cx="2700000" cy="919315"/>
          </a:xfr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itel 8">
            <a:extLst>
              <a:ext uri="{FF2B5EF4-FFF2-40B4-BE49-F238E27FC236}">
                <a16:creationId xmlns:a16="http://schemas.microsoft.com/office/drawing/2014/main" id="{EF423458-5475-012A-DCD4-2D798277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11232454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60D467-F4EC-3954-6292-CEA5EE7F20E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9915399" y="6591361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461BC1-2A12-AD9B-AFA0-DD5AF43AAD4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 descr="Klemmbrett abgehakt mit einfarbiger Füllung">
            <a:extLst>
              <a:ext uri="{FF2B5EF4-FFF2-40B4-BE49-F238E27FC236}">
                <a16:creationId xmlns:a16="http://schemas.microsoft.com/office/drawing/2014/main" id="{475E8A2F-64A9-8FB5-0A59-419C0FDEEF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7667" y="3098891"/>
            <a:ext cx="1106068" cy="1106068"/>
          </a:xfrm>
          <a:prstGeom prst="rect">
            <a:avLst/>
          </a:prstGeom>
        </p:spPr>
      </p:pic>
      <p:pic>
        <p:nvPicPr>
          <p:cNvPr id="13" name="Grafik 12" descr="Grafik: Logo der BIH">
            <a:extLst>
              <a:ext uri="{FF2B5EF4-FFF2-40B4-BE49-F238E27FC236}">
                <a16:creationId xmlns:a16="http://schemas.microsoft.com/office/drawing/2014/main" id="{0380B051-ED7E-F0DE-05DE-58A919CD9A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8560285-0B8F-5AC5-6B75-F245F9A9C171}"/>
              </a:ext>
            </a:extLst>
          </p:cNvPr>
          <p:cNvSpPr/>
          <p:nvPr userDrawn="1"/>
        </p:nvSpPr>
        <p:spPr>
          <a:xfrm>
            <a:off x="0" y="-8367"/>
            <a:ext cx="2922270" cy="6027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48944CC-FBAC-7DE8-84AA-A993FB31DE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9966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48944CC-FBAC-7DE8-84AA-A993FB31D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9D33B5F7-C1D3-0141-8173-4CF8068E6FDA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4682C579-47CC-684B-A104-CBB41E063185}"/>
              </a:ext>
            </a:extLst>
          </p:cNvPr>
          <p:cNvCxnSpPr>
            <a:cxnSpLocks/>
          </p:cNvCxnSpPr>
          <p:nvPr userDrawn="1"/>
        </p:nvCxnSpPr>
        <p:spPr>
          <a:xfrm>
            <a:off x="3667790" y="1892724"/>
            <a:ext cx="853621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D04B9327-8060-9B69-78DB-9DFC3ADD1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789" y="727200"/>
            <a:ext cx="804478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83781EB-79FB-1A2B-3A0D-358C82484D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7790" y="1334865"/>
            <a:ext cx="8044784" cy="451406"/>
          </a:xfrm>
        </p:spPr>
        <p:txBody>
          <a:bodyPr lIns="90000" anchor="b"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97A93ED5-4586-3764-D675-10179AC6B5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67791" y="2290413"/>
            <a:ext cx="8044783" cy="2708434"/>
          </a:xfrm>
        </p:spPr>
        <p:txBody>
          <a:bodyPr lIns="90000"/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7B9E4F-0F0B-3B0C-9C41-DDA1F946834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CD1E76-1B3E-B055-448C-357089936D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Marke Fragezeichen mit einfarbiger Füllung">
            <a:extLst>
              <a:ext uri="{FF2B5EF4-FFF2-40B4-BE49-F238E27FC236}">
                <a16:creationId xmlns:a16="http://schemas.microsoft.com/office/drawing/2014/main" id="{C5EB7E67-AC3F-FDFA-AEF6-B6E262910C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426" y="2094390"/>
            <a:ext cx="1822448" cy="1822448"/>
          </a:xfrm>
          <a:prstGeom prst="rect">
            <a:avLst/>
          </a:prstGeom>
        </p:spPr>
      </p:pic>
      <p:pic>
        <p:nvPicPr>
          <p:cNvPr id="10" name="Grafik 9" descr="Grafik: Logo der BIH">
            <a:extLst>
              <a:ext uri="{FF2B5EF4-FFF2-40B4-BE49-F238E27FC236}">
                <a16:creationId xmlns:a16="http://schemas.microsoft.com/office/drawing/2014/main" id="{4898E8F9-0803-C903-0C63-8017D759A32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7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,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DAF7E2C7-32C8-EDB4-0559-A78954D01E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4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b="0" i="0">
              <a:latin typeface="Lexend" pitchFamily="2" charset="77"/>
            </a:endParaRPr>
          </a:p>
        </p:txBody>
      </p:sp>
      <p:pic>
        <p:nvPicPr>
          <p:cNvPr id="8" name="Grafik 7" descr="Das Logo der BIH, der Bundesarbeitsge­meinschaft der Integrationsämter und Hauptfürsorge­stellen (BIH) e. V.">
            <a:extLst>
              <a:ext uri="{FF2B5EF4-FFF2-40B4-BE49-F238E27FC236}">
                <a16:creationId xmlns:a16="http://schemas.microsoft.com/office/drawing/2014/main" id="{A4D7BC7F-BF0E-376C-66E9-3CD5D8902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479367"/>
            <a:ext cx="1372276" cy="413733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394599-1664-9EC3-F96F-D68CC6FBA7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688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0" imgH="401" progId="TCLayout.ActiveDocument.1">
                  <p:embed/>
                </p:oleObj>
              </mc:Choice>
              <mc:Fallback>
                <p:oleObj name="think-cell Folie" r:id="rId4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394599-1664-9EC3-F96F-D68CC6FBA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44C3B3-7D10-EE6C-1E5E-76BA8E285B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40034" y="2641361"/>
            <a:ext cx="7711930" cy="738664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420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7FEBB6-59DB-C800-9032-D9641D88657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915399" y="6587610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von 10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64BDBB-9243-0B00-8004-75FBDF038A3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 descr="Dieses Bildelement fungiert als Platzhalter für ein zweites Logo.">
            <a:extLst>
              <a:ext uri="{FF2B5EF4-FFF2-40B4-BE49-F238E27FC236}">
                <a16:creationId xmlns:a16="http://schemas.microsoft.com/office/drawing/2014/main" id="{72EE3654-9888-4DDC-5EDB-9A581498C6DC}"/>
              </a:ext>
            </a:extLst>
          </p:cNvPr>
          <p:cNvSpPr/>
          <p:nvPr userDrawn="1"/>
        </p:nvSpPr>
        <p:spPr>
          <a:xfrm>
            <a:off x="10705073" y="6292344"/>
            <a:ext cx="929481" cy="383411"/>
          </a:xfrm>
          <a:prstGeom prst="rect">
            <a:avLst/>
          </a:pr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Platzhalter für 2. Logo</a:t>
            </a:r>
          </a:p>
        </p:txBody>
      </p:sp>
    </p:spTree>
    <p:extLst>
      <p:ext uri="{BB962C8B-B14F-4D97-AF65-F5344CB8AC3E}">
        <p14:creationId xmlns:p14="http://schemas.microsoft.com/office/powerpoint/2010/main" val="495572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con, Rand schma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D9FD4BA-8077-2DA6-9CB5-47C8D8EE8396}"/>
              </a:ext>
            </a:extLst>
          </p:cNvPr>
          <p:cNvSpPr/>
          <p:nvPr userDrawn="1"/>
        </p:nvSpPr>
        <p:spPr>
          <a:xfrm>
            <a:off x="0" y="-8367"/>
            <a:ext cx="2922270" cy="6027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26F938A-B4DC-240E-4179-CA732CF7C8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0165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26F938A-B4DC-240E-4179-CA732CF7C8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2F32E86F-3314-7E4D-B59B-0DD31214E662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CFB086-CD31-BB06-20C2-097F7796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400" y="727200"/>
            <a:ext cx="80441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D03D15-1C5C-2A09-7BDC-64DD041539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8400" y="1612800"/>
            <a:ext cx="8044175" cy="2708434"/>
          </a:xfrm>
        </p:spPr>
        <p:txBody>
          <a:bodyPr wrap="square"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280246-5A61-F2F5-DEAC-C0DB0EBE31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987571-B26B-1479-6ABD-B54D5E986B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 descr="Klemmbrett abgehakt mit einfarbiger Füllung">
            <a:extLst>
              <a:ext uri="{FF2B5EF4-FFF2-40B4-BE49-F238E27FC236}">
                <a16:creationId xmlns:a16="http://schemas.microsoft.com/office/drawing/2014/main" id="{164778E6-8EBB-4BD2-46FC-6BD93B1509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110" y="2395992"/>
            <a:ext cx="1142050" cy="1142050"/>
          </a:xfrm>
          <a:prstGeom prst="rect">
            <a:avLst/>
          </a:prstGeom>
        </p:spPr>
      </p:pic>
      <p:pic>
        <p:nvPicPr>
          <p:cNvPr id="8" name="Grafik 7" descr="Grafik: Logo der BIH">
            <a:extLst>
              <a:ext uri="{FF2B5EF4-FFF2-40B4-BE49-F238E27FC236}">
                <a16:creationId xmlns:a16="http://schemas.microsoft.com/office/drawing/2014/main" id="{45AB4D13-A701-161A-15CF-7A0E59615DC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5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Rand schma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3706550-D126-0247-B9C2-B736ADF0F73A}"/>
              </a:ext>
            </a:extLst>
          </p:cNvPr>
          <p:cNvSpPr/>
          <p:nvPr userDrawn="1"/>
        </p:nvSpPr>
        <p:spPr>
          <a:xfrm>
            <a:off x="9269730" y="0"/>
            <a:ext cx="2922270" cy="6027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6BF47A-852D-B5F3-489E-CDF3C35D38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0801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6BF47A-852D-B5F3-489E-CDF3C35D3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el 1">
            <a:extLst>
              <a:ext uri="{FF2B5EF4-FFF2-40B4-BE49-F238E27FC236}">
                <a16:creationId xmlns:a16="http://schemas.microsoft.com/office/drawing/2014/main" id="{B8034BE2-8CE6-3D41-8EAE-43476D4FA00C}"/>
              </a:ext>
            </a:extLst>
          </p:cNvPr>
          <p:cNvSpPr txBox="1">
            <a:spLocks/>
          </p:cNvSpPr>
          <p:nvPr userDrawn="1"/>
        </p:nvSpPr>
        <p:spPr>
          <a:xfrm>
            <a:off x="570630" y="756854"/>
            <a:ext cx="10924565" cy="549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07244D-1EAC-AA46-B92E-31D5E9A91F80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3758D43-D92B-96C2-BE7B-3E7C34A9C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8692396" cy="2708434"/>
          </a:xfrm>
        </p:spPr>
        <p:txBody>
          <a:bodyPr wrap="square"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A2DA2F1-3CFC-C568-1257-2E2B034E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BB952E-3C7F-807E-DF3D-0079E5A2EF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8CDC60-0801-40B7-AAA3-4099FCCDBE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Grafik: Logo der BIH">
            <a:extLst>
              <a:ext uri="{FF2B5EF4-FFF2-40B4-BE49-F238E27FC236}">
                <a16:creationId xmlns:a16="http://schemas.microsoft.com/office/drawing/2014/main" id="{513E7E96-535A-005E-B5E2-AAC08CA8FE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7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brei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6040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EA050340-8A0C-69E6-877B-59DB7CF321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4076" b="19593"/>
          <a:stretch>
            <a:fillRect/>
          </a:stretch>
        </p:blipFill>
        <p:spPr>
          <a:xfrm>
            <a:off x="6453658" y="3129"/>
            <a:ext cx="5745496" cy="6021387"/>
          </a:xfrm>
          <a:custGeom>
            <a:avLst/>
            <a:gdLst>
              <a:gd name="connsiteX0" fmla="*/ 2061147 w 5745496"/>
              <a:gd name="connsiteY0" fmla="*/ 0 h 6021387"/>
              <a:gd name="connsiteX1" fmla="*/ 5745496 w 5745496"/>
              <a:gd name="connsiteY1" fmla="*/ 0 h 6021387"/>
              <a:gd name="connsiteX2" fmla="*/ 5745496 w 5745496"/>
              <a:gd name="connsiteY2" fmla="*/ 6021387 h 6021387"/>
              <a:gd name="connsiteX3" fmla="*/ 0 w 5745496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5496" h="6021387">
                <a:moveTo>
                  <a:pt x="2061147" y="0"/>
                </a:moveTo>
                <a:lnTo>
                  <a:pt x="5745496" y="0"/>
                </a:lnTo>
                <a:lnTo>
                  <a:pt x="5745496" y="6021387"/>
                </a:lnTo>
                <a:lnTo>
                  <a:pt x="0" y="6021387"/>
                </a:lnTo>
                <a:close/>
              </a:path>
            </a:pathLst>
          </a:cu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6049506" cy="590931"/>
          </a:xfrm>
        </p:spPr>
        <p:txBody>
          <a:bodyPr vert="horz" wrap="square" lIns="90000" anchor="b" anchorCtr="0">
            <a:spAutoFit/>
          </a:bodyPr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8B070AC-F4D0-37CE-A21D-4857B2B675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6049506" cy="2643288"/>
          </a:xfrm>
        </p:spPr>
        <p:txBody>
          <a:bodyPr wrap="square"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8706E7-E53F-E4FA-3A84-3D0547DE6B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3F7F77-606F-1DCF-127C-AAE2D5578E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 descr="Grafik: Logo der BIH">
            <a:extLst>
              <a:ext uri="{FF2B5EF4-FFF2-40B4-BE49-F238E27FC236}">
                <a16:creationId xmlns:a16="http://schemas.microsoft.com/office/drawing/2014/main" id="{52B1E3C1-E8C5-5391-4586-12F6F680D7B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75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latzhalter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706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6049506" cy="590931"/>
          </a:xfrm>
        </p:spPr>
        <p:txBody>
          <a:bodyPr vert="horz" wrap="square" lIns="90000" anchor="b" anchorCtr="0">
            <a:spAutoFit/>
          </a:bodyPr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8B070AC-F4D0-37CE-A21D-4857B2B675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6049506" cy="2643288"/>
          </a:xfrm>
        </p:spPr>
        <p:txBody>
          <a:bodyPr wrap="square"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66C78100-4AEF-49DA-8D4F-2575BA402B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5654" y="0"/>
            <a:ext cx="5758346" cy="6021387"/>
          </a:xfrm>
          <a:custGeom>
            <a:avLst/>
            <a:gdLst>
              <a:gd name="connsiteX0" fmla="*/ 2061147 w 5704343"/>
              <a:gd name="connsiteY0" fmla="*/ 0 h 6021387"/>
              <a:gd name="connsiteX1" fmla="*/ 5704343 w 5704343"/>
              <a:gd name="connsiteY1" fmla="*/ 0 h 6021387"/>
              <a:gd name="connsiteX2" fmla="*/ 5704343 w 5704343"/>
              <a:gd name="connsiteY2" fmla="*/ 6021387 h 6021387"/>
              <a:gd name="connsiteX3" fmla="*/ 0 w 5704343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4343" h="6021387">
                <a:moveTo>
                  <a:pt x="2061147" y="0"/>
                </a:moveTo>
                <a:lnTo>
                  <a:pt x="5704343" y="0"/>
                </a:lnTo>
                <a:lnTo>
                  <a:pt x="5704343" y="6021387"/>
                </a:lnTo>
                <a:lnTo>
                  <a:pt x="0" y="6021387"/>
                </a:lnTo>
                <a:close/>
              </a:path>
            </a:pathLst>
          </a:cu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A8A055-E007-CA4D-9BCA-46F0049FCF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69E2B7-EA16-3C43-907D-4B1265B279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Grafik: Logo der BIH">
            <a:extLst>
              <a:ext uri="{FF2B5EF4-FFF2-40B4-BE49-F238E27FC236}">
                <a16:creationId xmlns:a16="http://schemas.microsoft.com/office/drawing/2014/main" id="{069F1B3E-E74C-BECD-3A7E-89D28C8276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09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Rand schma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3587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372" y="727200"/>
            <a:ext cx="9121204" cy="590931"/>
          </a:xfrm>
        </p:spPr>
        <p:txBody>
          <a:bodyPr vert="horz" lIns="90000" tIns="45720" rIns="91440" bIns="45720" rtlCol="0" anchor="b">
            <a:spAutoFit/>
          </a:bodyPr>
          <a:lstStyle>
            <a:lvl1pPr>
              <a:defRPr lang="de-DE" dirty="0">
                <a:ln>
                  <a:noFill/>
                </a:ln>
              </a:defRPr>
            </a:lvl1pPr>
          </a:lstStyle>
          <a:p>
            <a:pPr marL="360363" lvl="0" indent="-360363"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</a:pPr>
            <a:r>
              <a:rPr lang="de-DE" dirty="0"/>
              <a:t>Mastertitelformat bearbeiten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39E438C2-D54E-5854-A6D0-330EBAE27C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91370" y="1612800"/>
            <a:ext cx="9121206" cy="2708434"/>
          </a:xfrm>
        </p:spPr>
        <p:txBody>
          <a:bodyPr lIns="90000"/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B05E75-4FFD-FFBC-D5EA-3E76B9BA06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930A6E-3719-830B-1330-8EE59D8A3E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B7DA7EA-3D3F-0EDB-F95F-4F115473CB63}"/>
              </a:ext>
            </a:extLst>
          </p:cNvPr>
          <p:cNvSpPr/>
          <p:nvPr userDrawn="1"/>
        </p:nvSpPr>
        <p:spPr>
          <a:xfrm>
            <a:off x="0" y="-8367"/>
            <a:ext cx="1668780" cy="6027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Grafik: Logo der BIH">
            <a:extLst>
              <a:ext uri="{FF2B5EF4-FFF2-40B4-BE49-F238E27FC236}">
                <a16:creationId xmlns:a16="http://schemas.microsoft.com/office/drawing/2014/main" id="{D71AFE6F-4FD6-9461-7A13-1E68E67EFA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54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5A8C964-C461-0EDF-6508-0870783743AB}"/>
              </a:ext>
            </a:extLst>
          </p:cNvPr>
          <p:cNvSpPr/>
          <p:nvPr userDrawn="1"/>
        </p:nvSpPr>
        <p:spPr>
          <a:xfrm>
            <a:off x="0" y="-8367"/>
            <a:ext cx="1668780" cy="6027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B4EA4DA-1755-4A82-8374-D2876BEA01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75794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B4EA4DA-1755-4A82-8374-D2876BEA01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BEE21698-BEFC-9C46-818D-A938E83AE287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7A5ABA-07CB-9B0C-B20C-D589EF673E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199" y="1950056"/>
            <a:ext cx="7034922" cy="1155316"/>
          </a:xfrm>
        </p:spPr>
        <p:txBody>
          <a:bodyPr/>
          <a:lstStyle>
            <a:lvl1pPr marL="0" indent="0" algn="ctr">
              <a:lnSpc>
                <a:spcPts val="3400"/>
              </a:lnSpc>
              <a:buNone/>
              <a:defRPr sz="2800" i="0"/>
            </a:lvl1pPr>
          </a:lstStyle>
          <a:p>
            <a:pPr lvl="0"/>
            <a:r>
              <a:rPr lang="de-DE" dirty="0"/>
              <a:t>Zitat</a:t>
            </a:r>
          </a:p>
          <a:p>
            <a:pPr lvl="0"/>
            <a:r>
              <a:rPr lang="de-DE" dirty="0"/>
              <a:t>Zitatgeber, Jahrgang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DB01A-E294-5D6A-1D14-06F89784EF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896836-B934-09B0-4D3C-6CA3BDA464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5C09A77E-7594-939F-884B-E8D65E410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400" y="727200"/>
            <a:ext cx="80441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Zitat</a:t>
            </a:r>
            <a:endParaRPr lang="en-US" dirty="0"/>
          </a:p>
        </p:txBody>
      </p:sp>
      <p:pic>
        <p:nvPicPr>
          <p:cNvPr id="8" name="Grafik 7" descr="Öffnendes Anführungszeichen mit einfarbiger Füllung">
            <a:extLst>
              <a:ext uri="{FF2B5EF4-FFF2-40B4-BE49-F238E27FC236}">
                <a16:creationId xmlns:a16="http://schemas.microsoft.com/office/drawing/2014/main" id="{2E7BF148-CA01-0056-703F-3B02AAFB60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29921" y="1841303"/>
            <a:ext cx="2328621" cy="2328621"/>
          </a:xfrm>
          <a:prstGeom prst="rect">
            <a:avLst/>
          </a:prstGeom>
        </p:spPr>
      </p:pic>
      <p:pic>
        <p:nvPicPr>
          <p:cNvPr id="12" name="Grafik 11" descr="Grafik: Logo der BIH">
            <a:extLst>
              <a:ext uri="{FF2B5EF4-FFF2-40B4-BE49-F238E27FC236}">
                <a16:creationId xmlns:a16="http://schemas.microsoft.com/office/drawing/2014/main" id="{59699650-3B20-559D-4A53-07875B4E41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77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1558D01-62C4-92C3-7E29-D1B5A6845AFA}"/>
              </a:ext>
            </a:extLst>
          </p:cNvPr>
          <p:cNvSpPr/>
          <p:nvPr userDrawn="1"/>
        </p:nvSpPr>
        <p:spPr>
          <a:xfrm>
            <a:off x="0" y="0"/>
            <a:ext cx="12192000" cy="6073681"/>
          </a:xfrm>
          <a:prstGeom prst="rect">
            <a:avLst/>
          </a:prstGeom>
          <a:solidFill>
            <a:srgbClr val="204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b="0" i="0">
              <a:latin typeface="Lexend" pitchFamily="2" charset="77"/>
            </a:endParaRPr>
          </a:p>
        </p:txBody>
      </p:sp>
      <p:pic>
        <p:nvPicPr>
          <p:cNvPr id="7" name="Grafik 6" descr="Das Logo der BIH, der Bundesarbeitsge­meinschaft der Integrationsämter und Hauptfürsorge­stellen (BIH) e. V.">
            <a:extLst>
              <a:ext uri="{FF2B5EF4-FFF2-40B4-BE49-F238E27FC236}">
                <a16:creationId xmlns:a16="http://schemas.microsoft.com/office/drawing/2014/main" id="{673981A6-5532-1BA9-2C48-083418DFB2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479367"/>
            <a:ext cx="1372276" cy="413733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EDBBC20-6209-D6EA-B5B3-DD7FCF288B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3681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0" imgH="401" progId="TCLayout.ActiveDocument.1">
                  <p:embed/>
                </p:oleObj>
              </mc:Choice>
              <mc:Fallback>
                <p:oleObj name="think-cell Folie" r:id="rId4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EDBBC20-6209-D6EA-B5B3-DD7FCF288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9062" y="1935871"/>
            <a:ext cx="5323802" cy="683077"/>
          </a:xfrm>
        </p:spPr>
        <p:txBody>
          <a:bodyPr vert="horz" lIns="0" tIns="0" rIns="0" bIns="0" anchor="t" anchorCtr="0">
            <a:noAutofit/>
          </a:bodyPr>
          <a:lstStyle>
            <a:lvl1pPr algn="l" rtl="0"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9B891-C67D-ED41-97E5-CF810EF006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9062" y="2798563"/>
            <a:ext cx="5323802" cy="1440490"/>
          </a:xfrm>
        </p:spPr>
        <p:txBody>
          <a:bodyPr lIns="0" tIns="0" rIns="0" bIns="0">
            <a:noAutofit/>
          </a:bodyPr>
          <a:lstStyle>
            <a:lvl1pPr marL="0" indent="0" algn="l" rtl="0">
              <a:lnSpc>
                <a:spcPts val="3000"/>
              </a:lnSpc>
              <a:buNone/>
              <a:defRPr sz="26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Thema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082F932-570E-3846-8BDE-EA8314BD9D41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4" name="Grafik 3" descr="Das Foto zeigt einen bärtigen jungen Mann mit Headset. Er blickt auf sein Notebook und notiert etwas einem Schreibblock.">
            <a:extLst>
              <a:ext uri="{FF2B5EF4-FFF2-40B4-BE49-F238E27FC236}">
                <a16:creationId xmlns:a16="http://schemas.microsoft.com/office/drawing/2014/main" id="{6E313923-137E-CE5F-048D-4E8AC538C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0" r="28158"/>
          <a:stretch/>
        </p:blipFill>
        <p:spPr>
          <a:xfrm>
            <a:off x="6450681" y="0"/>
            <a:ext cx="5745496" cy="6021387"/>
          </a:xfrm>
          <a:custGeom>
            <a:avLst/>
            <a:gdLst>
              <a:gd name="connsiteX0" fmla="*/ 2061147 w 5745496"/>
              <a:gd name="connsiteY0" fmla="*/ 0 h 6021387"/>
              <a:gd name="connsiteX1" fmla="*/ 5745496 w 5745496"/>
              <a:gd name="connsiteY1" fmla="*/ 0 h 6021387"/>
              <a:gd name="connsiteX2" fmla="*/ 5745496 w 5745496"/>
              <a:gd name="connsiteY2" fmla="*/ 6021387 h 6021387"/>
              <a:gd name="connsiteX3" fmla="*/ 0 w 5745496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5496" h="6021387">
                <a:moveTo>
                  <a:pt x="2061147" y="0"/>
                </a:moveTo>
                <a:lnTo>
                  <a:pt x="5745496" y="0"/>
                </a:lnTo>
                <a:lnTo>
                  <a:pt x="5745496" y="6021387"/>
                </a:lnTo>
                <a:lnTo>
                  <a:pt x="0" y="6021387"/>
                </a:lnTo>
                <a:close/>
              </a:path>
            </a:pathLst>
          </a:custGeom>
        </p:spPr>
      </p:pic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5100AECD-EEBC-87B2-6D4A-2B4EA7797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9062" y="5013457"/>
            <a:ext cx="4951884" cy="5539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Am </a:t>
            </a:r>
            <a:r>
              <a:rPr lang="de-DE" dirty="0" err="1"/>
              <a:t>tt.mm.jjjj</a:t>
            </a:r>
            <a:endParaRPr lang="de-DE" dirty="0"/>
          </a:p>
          <a:p>
            <a:pPr lvl="0"/>
            <a:r>
              <a:rPr lang="de-DE" dirty="0"/>
              <a:t>Es grüßt Sie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96898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ga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C2B8A4A-F6FB-33FC-9CDB-C010E01A7FDA}"/>
              </a:ext>
            </a:extLst>
          </p:cNvPr>
          <p:cNvSpPr/>
          <p:nvPr userDrawn="1"/>
        </p:nvSpPr>
        <p:spPr>
          <a:xfrm>
            <a:off x="0" y="-8367"/>
            <a:ext cx="1668780" cy="6027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0AD1259-5EF7-C551-92FB-C7B0D60DDC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097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0AD1259-5EF7-C551-92FB-C7B0D60DDC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86A0F922-174E-5D40-8D23-9966790FCEED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27BF58-CCFC-6B5D-471E-4BC233AB8A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1161" y="1612800"/>
            <a:ext cx="8281414" cy="451406"/>
          </a:xfrm>
        </p:spPr>
        <p:txBody>
          <a:bodyPr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37F5E5-9211-FCA3-C1DD-D042608D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160" y="727200"/>
            <a:ext cx="8281415" cy="590931"/>
          </a:xfrm>
        </p:spPr>
        <p:txBody>
          <a:bodyPr vert="horz" wrap="square" lIns="90000" tIns="45720" rIns="91440" bIns="45720" rtlCol="0" anchor="b">
            <a:spAutoFit/>
          </a:bodyPr>
          <a:lstStyle>
            <a:lvl1pPr>
              <a:defRPr lang="de-DE" dirty="0">
                <a:ln>
                  <a:noFill/>
                </a:ln>
              </a:defRPr>
            </a:lvl1pPr>
          </a:lstStyle>
          <a:p>
            <a:pPr marL="360363" lvl="0" indent="-360363"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</a:pPr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BA2820-A65E-5AE5-F343-799F9CE7FBF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39EF2-5B37-95A3-849C-6FC5F456175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 descr="Grafik: Logo der BIH">
            <a:extLst>
              <a:ext uri="{FF2B5EF4-FFF2-40B4-BE49-F238E27FC236}">
                <a16:creationId xmlns:a16="http://schemas.microsoft.com/office/drawing/2014/main" id="{EF8BDA55-0A0D-33A4-1D66-288E419030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  <p:pic>
        <p:nvPicPr>
          <p:cNvPr id="11" name="Grafik 10" descr="Informationen mit einfarbiger Füllung">
            <a:extLst>
              <a:ext uri="{FF2B5EF4-FFF2-40B4-BE49-F238E27FC236}">
                <a16:creationId xmlns:a16="http://schemas.microsoft.com/office/drawing/2014/main" id="{81DF679C-26E1-A951-5B3B-045124EF31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03" y="2395959"/>
            <a:ext cx="1195224" cy="11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1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17F58DA-7D68-EE42-0046-A95D3501693B}"/>
              </a:ext>
            </a:extLst>
          </p:cNvPr>
          <p:cNvSpPr/>
          <p:nvPr userDrawn="1"/>
        </p:nvSpPr>
        <p:spPr>
          <a:xfrm>
            <a:off x="9269730" y="0"/>
            <a:ext cx="2922270" cy="6027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3175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D631CF4-DE77-9DDF-0015-62F6F47245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9053" y="1742674"/>
            <a:ext cx="3034800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B37DC57-22F5-A781-6D48-1706B73598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8792" y="1742674"/>
            <a:ext cx="2510743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246BDFFF-2ABC-1408-130E-C617FAE130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5663" y="1742674"/>
            <a:ext cx="2510743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8663"/>
            <a:ext cx="112337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610A1BF-2051-4516-F02A-3F857B25B7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696" y="4895546"/>
            <a:ext cx="2152072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F456FE46-9FAA-B5E5-9108-0CA81658C0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855" y="4912370"/>
            <a:ext cx="2512706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0ACBD05-E6F9-5C06-F999-AE93ACE8F9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43700" y="4899302"/>
            <a:ext cx="2512706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530EE2-8C75-70DF-EF9C-C2131630DBB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9F15B3-F99A-5480-8359-23B2560EEC3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9" name="Gruppieren 8" descr="Linienform: Eine lange waagerechte Linie mit drei kleinen senkrechten Linien symbolisiert eine Schiene zum Aufhängen von Bilderrahmen.">
            <a:extLst>
              <a:ext uri="{FF2B5EF4-FFF2-40B4-BE49-F238E27FC236}">
                <a16:creationId xmlns:a16="http://schemas.microsoft.com/office/drawing/2014/main" id="{4A91B273-1A36-580B-1BC0-A889B129CD6E}"/>
              </a:ext>
            </a:extLst>
          </p:cNvPr>
          <p:cNvGrpSpPr/>
          <p:nvPr userDrawn="1"/>
        </p:nvGrpSpPr>
        <p:grpSpPr>
          <a:xfrm>
            <a:off x="0" y="2146456"/>
            <a:ext cx="9270000" cy="270000"/>
            <a:chOff x="0" y="2146456"/>
            <a:chExt cx="9270000" cy="270000"/>
          </a:xfrm>
        </p:grpSpPr>
        <p:cxnSp>
          <p:nvCxnSpPr>
            <p:cNvPr id="26" name="Gerader Verbinder 25" descr="Eine gerade Linie.">
              <a:extLst>
                <a:ext uri="{FF2B5EF4-FFF2-40B4-BE49-F238E27FC236}">
                  <a16:creationId xmlns:a16="http://schemas.microsoft.com/office/drawing/2014/main" id="{8495CEBD-E4B8-8E43-E20E-B4A9A4664708}"/>
                </a:ext>
              </a:extLst>
            </p:cNvPr>
            <p:cNvCxnSpPr/>
            <p:nvPr userDrawn="1"/>
          </p:nvCxnSpPr>
          <p:spPr>
            <a:xfrm>
              <a:off x="0" y="2146456"/>
              <a:ext cx="92700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91FE2353-793B-FF21-CE53-0FFE6FD9A457}"/>
                </a:ext>
              </a:extLst>
            </p:cNvPr>
            <p:cNvCxnSpPr/>
            <p:nvPr userDrawn="1"/>
          </p:nvCxnSpPr>
          <p:spPr>
            <a:xfrm>
              <a:off x="1502875" y="2146456"/>
              <a:ext cx="0" cy="270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0CAEA9DD-D12F-B289-4073-564DF5092926}"/>
                </a:ext>
              </a:extLst>
            </p:cNvPr>
            <p:cNvCxnSpPr/>
            <p:nvPr userDrawn="1"/>
          </p:nvCxnSpPr>
          <p:spPr>
            <a:xfrm>
              <a:off x="4860208" y="2146456"/>
              <a:ext cx="0" cy="270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F6E87ADB-37CB-B385-C6EE-2D1836DEA996}"/>
                </a:ext>
              </a:extLst>
            </p:cNvPr>
            <p:cNvCxnSpPr/>
            <p:nvPr userDrawn="1"/>
          </p:nvCxnSpPr>
          <p:spPr>
            <a:xfrm>
              <a:off x="8009305" y="2146456"/>
              <a:ext cx="0" cy="270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1249CC48-4F06-D69C-861E-2422D59186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04000" y="4899600"/>
            <a:ext cx="2700000" cy="276999"/>
          </a:xfrm>
        </p:spPr>
        <p:txBody>
          <a:bodyPr lIns="0" tIns="0" rIns="11880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39D9F5EC-D98B-07A8-F1B4-296C7D5DA2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66867" y="1742400"/>
            <a:ext cx="2737133" cy="2775154"/>
          </a:xfrm>
        </p:spPr>
        <p:txBody>
          <a:bodyPr lIns="0" tIns="0" rIns="11880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" name="Rechteck 5" descr="Rahmen für das Bild der Vertrauensperson">
            <a:extLst>
              <a:ext uri="{FF2B5EF4-FFF2-40B4-BE49-F238E27FC236}">
                <a16:creationId xmlns:a16="http://schemas.microsoft.com/office/drawing/2014/main" id="{455AB3E9-76DE-502F-713B-6758BF0AB879}"/>
              </a:ext>
            </a:extLst>
          </p:cNvPr>
          <p:cNvSpPr/>
          <p:nvPr userDrawn="1"/>
        </p:nvSpPr>
        <p:spPr>
          <a:xfrm>
            <a:off x="621617" y="2417098"/>
            <a:ext cx="178353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 descr="Rahmen für das Bild der 1. Stellvertretung">
            <a:extLst>
              <a:ext uri="{FF2B5EF4-FFF2-40B4-BE49-F238E27FC236}">
                <a16:creationId xmlns:a16="http://schemas.microsoft.com/office/drawing/2014/main" id="{3BC9F077-FF22-ABA8-EADE-62568A6DA566}"/>
              </a:ext>
            </a:extLst>
          </p:cNvPr>
          <p:cNvSpPr/>
          <p:nvPr userDrawn="1"/>
        </p:nvSpPr>
        <p:spPr>
          <a:xfrm>
            <a:off x="3969168" y="2417098"/>
            <a:ext cx="178353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eck 7" descr="Rahmen für das Bild der 2. Stellvertretung">
            <a:extLst>
              <a:ext uri="{FF2B5EF4-FFF2-40B4-BE49-F238E27FC236}">
                <a16:creationId xmlns:a16="http://schemas.microsoft.com/office/drawing/2014/main" id="{FB9F17FB-820B-47D0-4C35-D21A3C1E3116}"/>
              </a:ext>
            </a:extLst>
          </p:cNvPr>
          <p:cNvSpPr/>
          <p:nvPr userDrawn="1"/>
        </p:nvSpPr>
        <p:spPr>
          <a:xfrm>
            <a:off x="7129878" y="2423768"/>
            <a:ext cx="178353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Grafik 11" descr="Grafik: Logo der BIH">
            <a:extLst>
              <a:ext uri="{FF2B5EF4-FFF2-40B4-BE49-F238E27FC236}">
                <a16:creationId xmlns:a16="http://schemas.microsoft.com/office/drawing/2014/main" id="{96217B40-17ED-28A4-E01E-A2E0EF7A12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6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43B59B4-3D3E-B773-7DBB-43CF077C16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2446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43B59B4-3D3E-B773-7DBB-43CF077C1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FDDB12EC-C849-CC67-4ED6-8224FEC547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5886949" cy="2708434"/>
          </a:xfrm>
        </p:spPr>
        <p:txBody>
          <a:bodyPr lIns="90000"/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12B6CE1-1412-8640-AE96-397211B9961D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C47D68-8588-7AB3-AE2C-A812B458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5886949" cy="590931"/>
          </a:xfrm>
        </p:spPr>
        <p:txBody>
          <a:bodyPr vert="horz" wrap="square" lIns="90000" anchor="b" anchorCtr="0">
            <a:spAutoFit/>
          </a:bodyPr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0C582E-6458-5DE7-B4EC-3D0A050B3D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8175" r="18175"/>
          <a:stretch/>
        </p:blipFill>
        <p:spPr>
          <a:xfrm>
            <a:off x="6446504" y="0"/>
            <a:ext cx="5745600" cy="6021387"/>
          </a:xfrm>
          <a:custGeom>
            <a:avLst/>
            <a:gdLst>
              <a:gd name="connsiteX0" fmla="*/ 2061147 w 5745496"/>
              <a:gd name="connsiteY0" fmla="*/ 0 h 6021387"/>
              <a:gd name="connsiteX1" fmla="*/ 5745496 w 5745496"/>
              <a:gd name="connsiteY1" fmla="*/ 0 h 6021387"/>
              <a:gd name="connsiteX2" fmla="*/ 5745496 w 5745496"/>
              <a:gd name="connsiteY2" fmla="*/ 6021387 h 6021387"/>
              <a:gd name="connsiteX3" fmla="*/ 0 w 5745496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5496" h="6021387">
                <a:moveTo>
                  <a:pt x="2061147" y="0"/>
                </a:moveTo>
                <a:lnTo>
                  <a:pt x="5745496" y="0"/>
                </a:lnTo>
                <a:lnTo>
                  <a:pt x="5745496" y="6021387"/>
                </a:lnTo>
                <a:lnTo>
                  <a:pt x="0" y="6021387"/>
                </a:lnTo>
                <a:close/>
              </a:path>
            </a:pathLst>
          </a:cu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76CB7F3-B5AD-C0DC-0409-36792466D2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54FD656-B4F7-0B55-1F8E-5B3F7C2A520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 descr="Grafik: Logo der BIH">
            <a:extLst>
              <a:ext uri="{FF2B5EF4-FFF2-40B4-BE49-F238E27FC236}">
                <a16:creationId xmlns:a16="http://schemas.microsoft.com/office/drawing/2014/main" id="{8912405F-09FE-8C6E-6213-F80D25347C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1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EE0B4D9A-BA5B-5FF0-E906-517728FF36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4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b="0" i="0">
              <a:latin typeface="Lexend" pitchFamily="2" charset="77"/>
            </a:endParaRPr>
          </a:p>
        </p:txBody>
      </p:sp>
      <p:pic>
        <p:nvPicPr>
          <p:cNvPr id="8" name="Grafik 7" descr="Das Logo der BIH, der Bundesarbeitsge­meinschaft der Integrationsämter und Hauptfürsorge­stellen (BIH) e. V.">
            <a:extLst>
              <a:ext uri="{FF2B5EF4-FFF2-40B4-BE49-F238E27FC236}">
                <a16:creationId xmlns:a16="http://schemas.microsoft.com/office/drawing/2014/main" id="{F6DA4ADD-F32C-089D-9158-B554BA598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479367"/>
            <a:ext cx="1372276" cy="413733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E4F432-AAAF-2215-63C9-E81DECFF1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9712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0" imgH="401" progId="TCLayout.ActiveDocument.1">
                  <p:embed/>
                </p:oleObj>
              </mc:Choice>
              <mc:Fallback>
                <p:oleObj name="think-cell Folie" r:id="rId4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E4F432-AAAF-2215-63C9-E81DECFF1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85757"/>
            <a:ext cx="12192000" cy="1661993"/>
          </a:xfrm>
        </p:spPr>
        <p:txBody>
          <a:bodyPr vert="horz" wrap="square" lIns="0" tIns="0" rIns="0" bIns="0" anchor="t" anchorCtr="0">
            <a:spAutoFit/>
          </a:bodyPr>
          <a:lstStyle>
            <a:lvl1pPr algn="ctr" rtl="0">
              <a:defRPr sz="6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Wir bedanken uns </a:t>
            </a:r>
            <a:br>
              <a:rPr lang="de-DE" dirty="0"/>
            </a:br>
            <a:r>
              <a:rPr lang="de-DE" dirty="0"/>
              <a:t>für Ihr Interesse</a:t>
            </a:r>
          </a:p>
        </p:txBody>
      </p:sp>
      <p:sp>
        <p:nvSpPr>
          <p:cNvPr id="10" name="Rechteck 9" descr="Dieses Bildelement fungiert als Platzhalter für ein zweites Logo.">
            <a:extLst>
              <a:ext uri="{FF2B5EF4-FFF2-40B4-BE49-F238E27FC236}">
                <a16:creationId xmlns:a16="http://schemas.microsoft.com/office/drawing/2014/main" id="{1F1C6EEC-B0F5-80B2-4DAE-EBE74E7B940E}"/>
              </a:ext>
            </a:extLst>
          </p:cNvPr>
          <p:cNvSpPr/>
          <p:nvPr userDrawn="1"/>
        </p:nvSpPr>
        <p:spPr>
          <a:xfrm>
            <a:off x="10705073" y="6292344"/>
            <a:ext cx="929481" cy="383411"/>
          </a:xfrm>
          <a:prstGeom prst="rect">
            <a:avLst/>
          </a:pr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Platzhalter für 2. Logo</a:t>
            </a:r>
          </a:p>
        </p:txBody>
      </p:sp>
    </p:spTree>
    <p:extLst>
      <p:ext uri="{BB962C8B-B14F-4D97-AF65-F5344CB8AC3E}">
        <p14:creationId xmlns:p14="http://schemas.microsoft.com/office/powerpoint/2010/main" val="3374253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55BEAE0F-957F-F2B8-B9D7-6E2815B85B66}"/>
              </a:ext>
            </a:extLst>
          </p:cNvPr>
          <p:cNvSpPr/>
          <p:nvPr userDrawn="1"/>
        </p:nvSpPr>
        <p:spPr>
          <a:xfrm>
            <a:off x="0" y="0"/>
            <a:ext cx="12192000" cy="6073681"/>
          </a:xfrm>
          <a:prstGeom prst="rect">
            <a:avLst/>
          </a:prstGeom>
          <a:solidFill>
            <a:srgbClr val="204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b="0" i="0">
              <a:latin typeface="Lexend" pitchFamily="2" charset="77"/>
            </a:endParaRPr>
          </a:p>
        </p:txBody>
      </p:sp>
      <p:pic>
        <p:nvPicPr>
          <p:cNvPr id="7" name="Grafik 6" descr="Das Logo der BIH, der Bundesarbeitsge­meinschaft der Integrationsämter und Hauptfürsorge­stellen (BIH) e. V.">
            <a:extLst>
              <a:ext uri="{FF2B5EF4-FFF2-40B4-BE49-F238E27FC236}">
                <a16:creationId xmlns:a16="http://schemas.microsoft.com/office/drawing/2014/main" id="{DBCACBF8-F8E7-26BE-9413-E6DD60DE99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479367"/>
            <a:ext cx="1372276" cy="413733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EDBBC20-6209-D6EA-B5B3-DD7FCF288B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59782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0" imgH="401" progId="TCLayout.ActiveDocument.1">
                  <p:embed/>
                </p:oleObj>
              </mc:Choice>
              <mc:Fallback>
                <p:oleObj name="think-cell Folie" r:id="rId4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EDBBC20-6209-D6EA-B5B3-DD7FCF288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9062" y="1935871"/>
            <a:ext cx="5323802" cy="683077"/>
          </a:xfrm>
        </p:spPr>
        <p:txBody>
          <a:bodyPr vert="horz" lIns="0" tIns="0" rIns="0" bIns="0" anchor="t" anchorCtr="0">
            <a:noAutofit/>
          </a:bodyPr>
          <a:lstStyle>
            <a:lvl1pPr algn="l" rtl="0"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9B891-C67D-ED41-97E5-CF810EF006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9061" y="2798563"/>
            <a:ext cx="5323803" cy="1440490"/>
          </a:xfrm>
        </p:spPr>
        <p:txBody>
          <a:bodyPr lIns="0" tIns="0" rIns="0" bIns="0">
            <a:noAutofit/>
          </a:bodyPr>
          <a:lstStyle>
            <a:lvl1pPr marL="0" indent="0" algn="l" rtl="0">
              <a:lnSpc>
                <a:spcPts val="3000"/>
              </a:lnSpc>
              <a:buNone/>
              <a:defRPr sz="26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Thema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082F932-570E-3846-8BDE-EA8314BD9D41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4" name="Grafik 3" descr="Das Foto zeigt eine junge Frau mit Brille. Sie steht an einem Moderationspult und begrüßt freundlich lächelnd das Publikum.">
            <a:extLst>
              <a:ext uri="{FF2B5EF4-FFF2-40B4-BE49-F238E27FC236}">
                <a16:creationId xmlns:a16="http://schemas.microsoft.com/office/drawing/2014/main" id="{3652E0C5-EABD-34F5-3123-6F983D0D2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69" r="25371"/>
          <a:stretch/>
        </p:blipFill>
        <p:spPr>
          <a:xfrm>
            <a:off x="6450681" y="0"/>
            <a:ext cx="5745496" cy="6021387"/>
          </a:xfrm>
          <a:custGeom>
            <a:avLst/>
            <a:gdLst>
              <a:gd name="connsiteX0" fmla="*/ 2061147 w 5745496"/>
              <a:gd name="connsiteY0" fmla="*/ 0 h 6021387"/>
              <a:gd name="connsiteX1" fmla="*/ 5745496 w 5745496"/>
              <a:gd name="connsiteY1" fmla="*/ 0 h 6021387"/>
              <a:gd name="connsiteX2" fmla="*/ 5745496 w 5745496"/>
              <a:gd name="connsiteY2" fmla="*/ 6021387 h 6021387"/>
              <a:gd name="connsiteX3" fmla="*/ 0 w 5745496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5496" h="6021387">
                <a:moveTo>
                  <a:pt x="2061147" y="0"/>
                </a:moveTo>
                <a:lnTo>
                  <a:pt x="5745496" y="0"/>
                </a:lnTo>
                <a:lnTo>
                  <a:pt x="5745496" y="6021387"/>
                </a:lnTo>
                <a:lnTo>
                  <a:pt x="0" y="6021387"/>
                </a:lnTo>
                <a:close/>
              </a:path>
            </a:pathLst>
          </a:custGeom>
        </p:spPr>
      </p:pic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83B34CEC-A144-56A0-3792-B68E535057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9062" y="5013457"/>
            <a:ext cx="4951884" cy="5539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Am </a:t>
            </a:r>
            <a:r>
              <a:rPr lang="de-DE" dirty="0" err="1"/>
              <a:t>tt.mm.jjjj</a:t>
            </a:r>
            <a:endParaRPr lang="de-DE" dirty="0"/>
          </a:p>
          <a:p>
            <a:pPr lvl="0"/>
            <a:r>
              <a:rPr lang="de-DE" dirty="0"/>
              <a:t>Es grüßt Sie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1185811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Platzhalt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8B7D76E-0441-D98E-C196-771F7F2160BF}"/>
              </a:ext>
            </a:extLst>
          </p:cNvPr>
          <p:cNvSpPr/>
          <p:nvPr userDrawn="1"/>
        </p:nvSpPr>
        <p:spPr>
          <a:xfrm>
            <a:off x="0" y="0"/>
            <a:ext cx="12192000" cy="6073681"/>
          </a:xfrm>
          <a:prstGeom prst="rect">
            <a:avLst/>
          </a:prstGeom>
          <a:solidFill>
            <a:srgbClr val="204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b="0" i="0">
              <a:latin typeface="Lexend" pitchFamily="2" charset="77"/>
            </a:endParaRP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EDBBC20-6209-D6EA-B5B3-DD7FCF288B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6345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EDBBC20-6209-D6EA-B5B3-DD7FCF288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9062" y="1935871"/>
            <a:ext cx="5323802" cy="683077"/>
          </a:xfrm>
        </p:spPr>
        <p:txBody>
          <a:bodyPr vert="horz" lIns="0" tIns="0" rIns="0" bIns="0" anchor="t" anchorCtr="0">
            <a:noAutofit/>
          </a:bodyPr>
          <a:lstStyle>
            <a:lvl1pPr algn="l" rtl="0"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9B891-C67D-ED41-97E5-CF810EF006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9061" y="2798563"/>
            <a:ext cx="5323803" cy="1440490"/>
          </a:xfrm>
        </p:spPr>
        <p:txBody>
          <a:bodyPr lIns="0" tIns="0" rIns="0" bIns="0">
            <a:noAutofit/>
          </a:bodyPr>
          <a:lstStyle>
            <a:lvl1pPr marL="0" indent="0" algn="l" rtl="0">
              <a:lnSpc>
                <a:spcPts val="3000"/>
              </a:lnSpc>
              <a:buNone/>
              <a:defRPr sz="26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Thema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082F932-570E-3846-8BDE-EA8314BD9D41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83B34CEC-A144-56A0-3792-B68E535057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9062" y="5013457"/>
            <a:ext cx="4951884" cy="5539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Am </a:t>
            </a:r>
            <a:r>
              <a:rPr lang="de-DE" dirty="0" err="1"/>
              <a:t>tt.mm.jjjj</a:t>
            </a:r>
            <a:endParaRPr lang="de-DE" dirty="0"/>
          </a:p>
          <a:p>
            <a:pPr lvl="0"/>
            <a:r>
              <a:rPr lang="de-DE" dirty="0"/>
              <a:t>Es grüßt Sie Vorname Nachname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8B2A71B8-CF02-A9E6-FFA6-3B60279681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5654" y="0"/>
            <a:ext cx="5758346" cy="6021387"/>
          </a:xfrm>
          <a:custGeom>
            <a:avLst/>
            <a:gdLst>
              <a:gd name="connsiteX0" fmla="*/ 2061147 w 5704343"/>
              <a:gd name="connsiteY0" fmla="*/ 0 h 6021387"/>
              <a:gd name="connsiteX1" fmla="*/ 5704343 w 5704343"/>
              <a:gd name="connsiteY1" fmla="*/ 0 h 6021387"/>
              <a:gd name="connsiteX2" fmla="*/ 5704343 w 5704343"/>
              <a:gd name="connsiteY2" fmla="*/ 6021387 h 6021387"/>
              <a:gd name="connsiteX3" fmla="*/ 0 w 5704343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4343" h="6021387">
                <a:moveTo>
                  <a:pt x="2061147" y="0"/>
                </a:moveTo>
                <a:lnTo>
                  <a:pt x="5704343" y="0"/>
                </a:lnTo>
                <a:lnTo>
                  <a:pt x="5704343" y="6021387"/>
                </a:lnTo>
                <a:lnTo>
                  <a:pt x="0" y="602138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pic>
        <p:nvPicPr>
          <p:cNvPr id="6" name="Grafik 5" descr="Das Logo der BIH, der Bundesarbeitsge­meinschaft der Integrationsämter und Hauptfürsorge­stellen (BIH) e. V.">
            <a:extLst>
              <a:ext uri="{FF2B5EF4-FFF2-40B4-BE49-F238E27FC236}">
                <a16:creationId xmlns:a16="http://schemas.microsoft.com/office/drawing/2014/main" id="{830B0CD5-C25F-B8A3-EB89-B3A07C79E7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479367"/>
            <a:ext cx="1372276" cy="4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8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1E18EE6-4044-A102-95AA-ADE7A279E9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4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b="0" i="0">
              <a:latin typeface="Lexend" pitchFamily="2" charset="77"/>
            </a:endParaRPr>
          </a:p>
        </p:txBody>
      </p:sp>
      <p:pic>
        <p:nvPicPr>
          <p:cNvPr id="6" name="Grafik 5" descr="Das Logo der BIH, der Bundesarbeitsge­meinschaft der Integrationsämter und Hauptfürsorge­stellen (BIH) e. V.">
            <a:extLst>
              <a:ext uri="{FF2B5EF4-FFF2-40B4-BE49-F238E27FC236}">
                <a16:creationId xmlns:a16="http://schemas.microsoft.com/office/drawing/2014/main" id="{853A047A-8B36-080A-B677-876ECC2A76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479367"/>
            <a:ext cx="1372276" cy="413733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E4F432-AAAF-2215-63C9-E81DECFF1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581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0" imgH="401" progId="TCLayout.ActiveDocument.1">
                  <p:embed/>
                </p:oleObj>
              </mc:Choice>
              <mc:Fallback>
                <p:oleObj name="think-cell Folie" r:id="rId4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E4F432-AAAF-2215-63C9-E81DECFF1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76101" y="1935871"/>
            <a:ext cx="6526491" cy="683077"/>
          </a:xfrm>
        </p:spPr>
        <p:txBody>
          <a:bodyPr vert="horz" lIns="0" tIns="0" rIns="0" bIns="0" anchor="t" anchorCtr="0">
            <a:noAutofit/>
          </a:bodyPr>
          <a:lstStyle>
            <a:lvl1pPr algn="l" rtl="0">
              <a:defRPr sz="6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9B891-C67D-ED41-97E5-CF810EF006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101" y="3010693"/>
            <a:ext cx="9144000" cy="765318"/>
          </a:xfrm>
        </p:spPr>
        <p:txBody>
          <a:bodyPr lIns="0" tIns="0" rIns="0" bIns="0">
            <a:noAutofit/>
          </a:bodyPr>
          <a:lstStyle>
            <a:lvl1pPr marL="0" indent="0" algn="l" rtl="0">
              <a:buNone/>
              <a:defRPr sz="26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Thema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EC11774B-DB34-775B-D73E-9E782D769E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6101" y="5056963"/>
            <a:ext cx="4951884" cy="27699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Am </a:t>
            </a:r>
            <a:r>
              <a:rPr lang="de-DE" dirty="0" err="1"/>
              <a:t>tt.mm.jjjj</a:t>
            </a:r>
            <a:r>
              <a:rPr lang="de-DE" dirty="0"/>
              <a:t> / Es grüßt Sie Vorname Nachname</a:t>
            </a:r>
          </a:p>
        </p:txBody>
      </p:sp>
      <p:sp>
        <p:nvSpPr>
          <p:cNvPr id="8" name="Rechteck 7" descr="Dieses Bildelement fungiert als Platzhalter für ein zweites Logo.">
            <a:extLst>
              <a:ext uri="{FF2B5EF4-FFF2-40B4-BE49-F238E27FC236}">
                <a16:creationId xmlns:a16="http://schemas.microsoft.com/office/drawing/2014/main" id="{832171DC-D108-F577-F438-D5DB489DE6CB}"/>
              </a:ext>
            </a:extLst>
          </p:cNvPr>
          <p:cNvSpPr/>
          <p:nvPr userDrawn="1"/>
        </p:nvSpPr>
        <p:spPr>
          <a:xfrm>
            <a:off x="10705073" y="6292344"/>
            <a:ext cx="929481" cy="383411"/>
          </a:xfrm>
          <a:prstGeom prst="rect">
            <a:avLst/>
          </a:pr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Platzhalter für 2. Logo</a:t>
            </a:r>
          </a:p>
        </p:txBody>
      </p:sp>
    </p:spTree>
    <p:extLst>
      <p:ext uri="{BB962C8B-B14F-4D97-AF65-F5344CB8AC3E}">
        <p14:creationId xmlns:p14="http://schemas.microsoft.com/office/powerpoint/2010/main" val="216842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2137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8663"/>
            <a:ext cx="112337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D631CF4-DE77-9DDF-0015-62F6F47245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800" y="1610881"/>
            <a:ext cx="11233775" cy="2708434"/>
          </a:xfrm>
        </p:spPr>
        <p:txBody>
          <a:bodyPr lIns="90000"/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CA87D2-C4A4-6FFB-F67D-ED2B720353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ED3384-15DD-DC02-6A54-BFA81C09BB5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 descr="Grafik: Logo der BIH">
            <a:extLst>
              <a:ext uri="{FF2B5EF4-FFF2-40B4-BE49-F238E27FC236}">
                <a16:creationId xmlns:a16="http://schemas.microsoft.com/office/drawing/2014/main" id="{FE23C335-8D32-39D4-E9E1-284872FF24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4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, frei gestalt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2137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8663"/>
            <a:ext cx="112337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CA87D2-C4A4-6FFB-F67D-ED2B720353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ED3384-15DD-DC02-6A54-BFA81C09BB5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 descr="Grafik: Logo der BIH">
            <a:extLst>
              <a:ext uri="{FF2B5EF4-FFF2-40B4-BE49-F238E27FC236}">
                <a16:creationId xmlns:a16="http://schemas.microsoft.com/office/drawing/2014/main" id="{DB414BD3-E0E3-6D77-8E32-F06608906F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3175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Bildplatzhalter 35">
            <a:extLst>
              <a:ext uri="{FF2B5EF4-FFF2-40B4-BE49-F238E27FC236}">
                <a16:creationId xmlns:a16="http://schemas.microsoft.com/office/drawing/2014/main" id="{63783933-9A14-29DB-82E7-2AB4567BB1D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816676" y="2141679"/>
            <a:ext cx="3410548" cy="2633695"/>
          </a:xfrm>
          <a:custGeom>
            <a:avLst/>
            <a:gdLst>
              <a:gd name="connsiteX0" fmla="*/ 900724 w 3410548"/>
              <a:gd name="connsiteY0" fmla="*/ 0 h 2633695"/>
              <a:gd name="connsiteX1" fmla="*/ 3410548 w 3410548"/>
              <a:gd name="connsiteY1" fmla="*/ 0 h 2633695"/>
              <a:gd name="connsiteX2" fmla="*/ 2509023 w 3410548"/>
              <a:gd name="connsiteY2" fmla="*/ 2633695 h 2633695"/>
              <a:gd name="connsiteX3" fmla="*/ 0 w 3410548"/>
              <a:gd name="connsiteY3" fmla="*/ 2633695 h 2633695"/>
              <a:gd name="connsiteX4" fmla="*/ 0 w 3410548"/>
              <a:gd name="connsiteY4" fmla="*/ 2631355 h 26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548" h="2633695">
                <a:moveTo>
                  <a:pt x="900724" y="0"/>
                </a:moveTo>
                <a:lnTo>
                  <a:pt x="3410548" y="0"/>
                </a:lnTo>
                <a:lnTo>
                  <a:pt x="2509023" y="2633695"/>
                </a:lnTo>
                <a:lnTo>
                  <a:pt x="0" y="2633695"/>
                </a:lnTo>
                <a:lnTo>
                  <a:pt x="0" y="2631355"/>
                </a:lnTo>
                <a:close/>
              </a:path>
            </a:pathLst>
          </a:cu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9" name="Bildplatzhalter 38">
            <a:extLst>
              <a:ext uri="{FF2B5EF4-FFF2-40B4-BE49-F238E27FC236}">
                <a16:creationId xmlns:a16="http://schemas.microsoft.com/office/drawing/2014/main" id="{1B030BB0-430B-A964-0087-2C7390B670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2141679"/>
            <a:ext cx="3044141" cy="2633695"/>
          </a:xfrm>
          <a:custGeom>
            <a:avLst/>
            <a:gdLst>
              <a:gd name="connsiteX0" fmla="*/ 0 w 3044141"/>
              <a:gd name="connsiteY0" fmla="*/ 0 h 2633695"/>
              <a:gd name="connsiteX1" fmla="*/ 3044141 w 3044141"/>
              <a:gd name="connsiteY1" fmla="*/ 0 h 2633695"/>
              <a:gd name="connsiteX2" fmla="*/ 3044141 w 3044141"/>
              <a:gd name="connsiteY2" fmla="*/ 48445 h 2633695"/>
              <a:gd name="connsiteX3" fmla="*/ 2159199 w 3044141"/>
              <a:gd name="connsiteY3" fmla="*/ 2633695 h 2633695"/>
              <a:gd name="connsiteX4" fmla="*/ 0 w 3044141"/>
              <a:gd name="connsiteY4" fmla="*/ 2633695 h 26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41" h="2633695">
                <a:moveTo>
                  <a:pt x="0" y="0"/>
                </a:moveTo>
                <a:lnTo>
                  <a:pt x="3044141" y="0"/>
                </a:lnTo>
                <a:lnTo>
                  <a:pt x="3044141" y="48445"/>
                </a:lnTo>
                <a:lnTo>
                  <a:pt x="2159199" y="2633695"/>
                </a:lnTo>
                <a:lnTo>
                  <a:pt x="0" y="2633695"/>
                </a:lnTo>
                <a:close/>
              </a:path>
            </a:pathLst>
          </a:cu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55A756DF-228A-6953-E273-E7F87648041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82841" y="2141679"/>
            <a:ext cx="3010292" cy="2633695"/>
          </a:xfrm>
          <a:custGeom>
            <a:avLst/>
            <a:gdLst>
              <a:gd name="connsiteX0" fmla="*/ 901881 w 3010292"/>
              <a:gd name="connsiteY0" fmla="*/ 0 h 2633695"/>
              <a:gd name="connsiteX1" fmla="*/ 3010292 w 3010292"/>
              <a:gd name="connsiteY1" fmla="*/ 0 h 2633695"/>
              <a:gd name="connsiteX2" fmla="*/ 3010292 w 3010292"/>
              <a:gd name="connsiteY2" fmla="*/ 2633695 h 2633695"/>
              <a:gd name="connsiteX3" fmla="*/ 0 w 3010292"/>
              <a:gd name="connsiteY3" fmla="*/ 2633695 h 26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292" h="2633695">
                <a:moveTo>
                  <a:pt x="901881" y="0"/>
                </a:moveTo>
                <a:lnTo>
                  <a:pt x="3010292" y="0"/>
                </a:lnTo>
                <a:lnTo>
                  <a:pt x="3010292" y="2633695"/>
                </a:lnTo>
                <a:lnTo>
                  <a:pt x="0" y="2633695"/>
                </a:lnTo>
                <a:close/>
              </a:path>
            </a:pathLst>
          </a:cu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D631CF4-DE77-9DDF-0015-62F6F47245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742674"/>
            <a:ext cx="3044141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B37DC57-22F5-A781-6D48-1706B73598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6481" y="1742674"/>
            <a:ext cx="2510743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246BDFFF-2ABC-1408-130E-C617FAE130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99564" y="1742674"/>
            <a:ext cx="2510743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229BB953-2C0D-8B94-CB2A-21C59C2945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7636" y="1742674"/>
            <a:ext cx="2124364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8663"/>
            <a:ext cx="112337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610A1BF-2051-4516-F02A-3F857B25B7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" y="4897380"/>
            <a:ext cx="2152072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F456FE46-9FAA-B5E5-9108-0CA81658C0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677" y="4897380"/>
            <a:ext cx="2512706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0ACBD05-E6F9-5C06-F999-AE93ACE8F9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99759" y="4897380"/>
            <a:ext cx="2512706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14601DFB-EE77-7261-E096-7399E5FA66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2841" y="4897380"/>
            <a:ext cx="3009157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7" name="Bildplatzhalter 36">
            <a:extLst>
              <a:ext uri="{FF2B5EF4-FFF2-40B4-BE49-F238E27FC236}">
                <a16:creationId xmlns:a16="http://schemas.microsoft.com/office/drawing/2014/main" id="{70E11EE3-7EF8-AAEC-32F1-7C3100A75B1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99759" y="2141679"/>
            <a:ext cx="3410548" cy="2633695"/>
          </a:xfrm>
          <a:custGeom>
            <a:avLst/>
            <a:gdLst>
              <a:gd name="connsiteX0" fmla="*/ 900724 w 3410548"/>
              <a:gd name="connsiteY0" fmla="*/ 0 h 2633695"/>
              <a:gd name="connsiteX1" fmla="*/ 3410548 w 3410548"/>
              <a:gd name="connsiteY1" fmla="*/ 0 h 2633695"/>
              <a:gd name="connsiteX2" fmla="*/ 2509023 w 3410548"/>
              <a:gd name="connsiteY2" fmla="*/ 2633695 h 2633695"/>
              <a:gd name="connsiteX3" fmla="*/ 0 w 3410548"/>
              <a:gd name="connsiteY3" fmla="*/ 2633695 h 2633695"/>
              <a:gd name="connsiteX4" fmla="*/ 0 w 3410548"/>
              <a:gd name="connsiteY4" fmla="*/ 2631355 h 26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548" h="2633695">
                <a:moveTo>
                  <a:pt x="900724" y="0"/>
                </a:moveTo>
                <a:lnTo>
                  <a:pt x="3410548" y="0"/>
                </a:lnTo>
                <a:lnTo>
                  <a:pt x="2509023" y="2633695"/>
                </a:lnTo>
                <a:lnTo>
                  <a:pt x="0" y="2633695"/>
                </a:lnTo>
                <a:lnTo>
                  <a:pt x="0" y="2631355"/>
                </a:lnTo>
                <a:close/>
              </a:path>
            </a:pathLst>
          </a:cu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530EE2-8C75-70DF-EF9C-C2131630DBB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9F15B3-F99A-5480-8359-23B2560EEC3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 descr="Grafik: Logo der BIH">
            <a:extLst>
              <a:ext uri="{FF2B5EF4-FFF2-40B4-BE49-F238E27FC236}">
                <a16:creationId xmlns:a16="http://schemas.microsoft.com/office/drawing/2014/main" id="{355D6BC0-8C5A-A303-F058-3411BEF559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con, Rand breit,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563DE38-64C0-1BAD-EDE0-3B8812A9DC74}"/>
              </a:ext>
            </a:extLst>
          </p:cNvPr>
          <p:cNvSpPr/>
          <p:nvPr userDrawn="1"/>
        </p:nvSpPr>
        <p:spPr>
          <a:xfrm>
            <a:off x="9269730" y="0"/>
            <a:ext cx="2922270" cy="6027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6BF47A-852D-B5F3-489E-CDF3C35D38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9602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6BF47A-852D-B5F3-489E-CDF3C35D3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el 1">
            <a:extLst>
              <a:ext uri="{FF2B5EF4-FFF2-40B4-BE49-F238E27FC236}">
                <a16:creationId xmlns:a16="http://schemas.microsoft.com/office/drawing/2014/main" id="{B8034BE2-8CE6-3D41-8EAE-43476D4FA00C}"/>
              </a:ext>
            </a:extLst>
          </p:cNvPr>
          <p:cNvSpPr txBox="1">
            <a:spLocks/>
          </p:cNvSpPr>
          <p:nvPr userDrawn="1"/>
        </p:nvSpPr>
        <p:spPr>
          <a:xfrm>
            <a:off x="570630" y="756854"/>
            <a:ext cx="10924565" cy="549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07244D-1EAC-AA46-B92E-31D5E9A91F80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3758D43-D92B-96C2-BE7B-3E7C34A9C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7086315" cy="2708434"/>
          </a:xfrm>
        </p:spPr>
        <p:txBody>
          <a:bodyPr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C1D828-B40B-A54E-8CBE-FA807656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EB214-918B-1CDF-D5C3-DC43B1708D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A597F2-6EC8-6DB2-188C-5BFF8AC351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Klemmbrett abgehakt mit einfarbiger Füllung">
            <a:extLst>
              <a:ext uri="{FF2B5EF4-FFF2-40B4-BE49-F238E27FC236}">
                <a16:creationId xmlns:a16="http://schemas.microsoft.com/office/drawing/2014/main" id="{2C20B4B6-9588-01E9-856D-018002673D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4864" y="1986856"/>
            <a:ext cx="2052001" cy="2052001"/>
          </a:xfrm>
          <a:prstGeom prst="rect">
            <a:avLst/>
          </a:prstGeom>
        </p:spPr>
      </p:pic>
      <p:pic>
        <p:nvPicPr>
          <p:cNvPr id="10" name="Grafik 9" descr="Grafik: Logo der BIH">
            <a:extLst>
              <a:ext uri="{FF2B5EF4-FFF2-40B4-BE49-F238E27FC236}">
                <a16:creationId xmlns:a16="http://schemas.microsoft.com/office/drawing/2014/main" id="{67BF8E3C-1285-3CCB-C642-75448EA10C4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5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E1DA99D-25F7-CE73-0CFA-B936FF03B5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945392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6" imgW="400" imgH="401" progId="TCLayout.ActiveDocument.1">
                  <p:embed/>
                </p:oleObj>
              </mc:Choice>
              <mc:Fallback>
                <p:oleObj name="think-cell Folie" r:id="rId26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E1DA99D-25F7-CE73-0CFA-B936FF03B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descr="Dieses Bildelement fungiert als Platzhalter für ein zweites Logo.">
            <a:extLst>
              <a:ext uri="{FF2B5EF4-FFF2-40B4-BE49-F238E27FC236}">
                <a16:creationId xmlns:a16="http://schemas.microsoft.com/office/drawing/2014/main" id="{03CA4DFF-172F-EA5D-45EB-3BCA7745D1F0}"/>
              </a:ext>
            </a:extLst>
          </p:cNvPr>
          <p:cNvSpPr/>
          <p:nvPr userDrawn="1"/>
        </p:nvSpPr>
        <p:spPr>
          <a:xfrm>
            <a:off x="10705073" y="6292344"/>
            <a:ext cx="929481" cy="383411"/>
          </a:xfrm>
          <a:prstGeom prst="rect">
            <a:avLst/>
          </a:pr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Platzhalter für 2. Logo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0BEA91A-F7E1-C74C-93B9-65674289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8663"/>
            <a:ext cx="11233775" cy="549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     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C3E136-5B2F-4D4A-8AF8-958B67C4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799" y="1610881"/>
            <a:ext cx="11233775" cy="26432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A040F-9373-1941-8EB9-8BA9330FC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4860" y="6317736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8FE1AB-8A66-6E2B-4FE3-B7E7A287A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15399" y="6499654"/>
            <a:ext cx="512661" cy="184666"/>
          </a:xfrm>
          <a:prstGeom prst="rect">
            <a:avLst/>
          </a:prstGeom>
        </p:spPr>
        <p:txBody>
          <a:bodyPr vert="horz" wrap="none" lIns="0" tIns="0" rIns="90000" bIns="0" rtlCol="0" anchor="ctr">
            <a:spAutoFit/>
          </a:bodyPr>
          <a:lstStyle>
            <a:lvl1pPr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/>
              <a:t>von 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9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3" r:id="rId2"/>
    <p:sldLayoutId id="2147483724" r:id="rId3"/>
    <p:sldLayoutId id="2147483720" r:id="rId4"/>
    <p:sldLayoutId id="2147483677" r:id="rId5"/>
    <p:sldLayoutId id="2147483705" r:id="rId6"/>
    <p:sldLayoutId id="2147483726" r:id="rId7"/>
    <p:sldLayoutId id="2147483722" r:id="rId8"/>
    <p:sldLayoutId id="2147483650" r:id="rId9"/>
    <p:sldLayoutId id="2147483710" r:id="rId10"/>
    <p:sldLayoutId id="2147483683" r:id="rId11"/>
    <p:sldLayoutId id="2147483680" r:id="rId12"/>
    <p:sldLayoutId id="2147483685" r:id="rId13"/>
    <p:sldLayoutId id="2147483686" r:id="rId14"/>
    <p:sldLayoutId id="2147483719" r:id="rId15"/>
    <p:sldLayoutId id="2147483716" r:id="rId16"/>
    <p:sldLayoutId id="2147483721" r:id="rId17"/>
    <p:sldLayoutId id="2147483700" r:id="rId18"/>
    <p:sldLayoutId id="2147483670" r:id="rId19"/>
    <p:sldLayoutId id="2147483699" r:id="rId20"/>
    <p:sldLayoutId id="2147483725" r:id="rId21"/>
    <p:sldLayoutId id="2147483717" r:id="rId22"/>
    <p:sldLayoutId id="2147483718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ts val="2800"/>
        </a:lnSpc>
        <a:spcBef>
          <a:spcPts val="8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indent="-180000" algn="l" defTabSz="914400" rtl="0" eaLnBrk="1" latinLnBrk="0" hangingPunct="1">
        <a:lnSpc>
          <a:spcPts val="2800"/>
        </a:lnSpc>
        <a:spcBef>
          <a:spcPts val="8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ts val="2800"/>
        </a:lnSpc>
        <a:spcBef>
          <a:spcPts val="800"/>
        </a:spcBef>
        <a:spcAft>
          <a:spcPts val="800"/>
        </a:spcAft>
        <a:buClr>
          <a:schemeClr val="accent1"/>
        </a:buClr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360363" algn="l" defTabSz="914400" rtl="0" eaLnBrk="1" latinLnBrk="0" hangingPunct="1">
        <a:lnSpc>
          <a:spcPts val="2800"/>
        </a:lnSpc>
        <a:spcBef>
          <a:spcPts val="8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925" indent="-350838" algn="l" defTabSz="914400" rtl="0" eaLnBrk="1" latinLnBrk="0" hangingPunct="1">
        <a:lnSpc>
          <a:spcPts val="2800"/>
        </a:lnSpc>
        <a:spcBef>
          <a:spcPts val="800"/>
        </a:spcBef>
        <a:spcAft>
          <a:spcPts val="800"/>
        </a:spcAft>
        <a:buClr>
          <a:schemeClr val="accent1"/>
        </a:buClr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88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378" userDrawn="1">
          <p15:clr>
            <a:srgbClr val="F26B43"/>
          </p15:clr>
        </p15:guide>
        <p15:guide id="7" orient="horz" pos="3793" userDrawn="1">
          <p15:clr>
            <a:srgbClr val="F26B43"/>
          </p15:clr>
        </p15:guide>
        <p15:guide id="14" orient="horz" pos="1094" userDrawn="1">
          <p15:clr>
            <a:srgbClr val="F26B43"/>
          </p15:clr>
        </p15:guide>
        <p15:guide id="18" pos="3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49CDA-6E65-D7D0-BF42-7E05AE4D8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68785"/>
            <a:ext cx="12192000" cy="830997"/>
          </a:xfrm>
        </p:spPr>
        <p:txBody>
          <a:bodyPr/>
          <a:lstStyle/>
          <a:p>
            <a:r>
              <a:rPr lang="de-DE" dirty="0"/>
              <a:t>Ihre SBV stellt sich vor</a:t>
            </a:r>
          </a:p>
        </p:txBody>
      </p:sp>
    </p:spTree>
    <p:extLst>
      <p:ext uri="{BB962C8B-B14F-4D97-AF65-F5344CB8AC3E}">
        <p14:creationId xmlns:p14="http://schemas.microsoft.com/office/powerpoint/2010/main" val="34588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345B1D6-D98D-1FB7-D75A-A3E30267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1" y="728663"/>
            <a:ext cx="8777606" cy="590931"/>
          </a:xfrm>
        </p:spPr>
        <p:txBody>
          <a:bodyPr/>
          <a:lstStyle/>
          <a:p>
            <a:r>
              <a:rPr lang="de-DE" dirty="0"/>
              <a:t>Das ist Ihre neue SBV 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1E7194F4-7A9D-92E6-E027-85E9237BE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Vertrauensperson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A7B32512-6FA3-7C68-96B2-0E8B1C52B3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509" y="4895546"/>
            <a:ext cx="2263247" cy="276999"/>
          </a:xfrm>
        </p:spPr>
        <p:txBody>
          <a:bodyPr/>
          <a:lstStyle/>
          <a:p>
            <a:r>
              <a:rPr lang="de-DE" dirty="0"/>
              <a:t>Name Nachname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11B68F3B-75E7-3A60-9B84-80CEFDDB6B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1. Stellvertretung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D4ACB47F-24DF-5BF3-32BD-70EE8B9279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Name Nachname</a:t>
            </a:r>
            <a:endParaRPr lang="de-DE" b="1" dirty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E7A32A34-D7DF-E8B5-2A61-D6863CA2D2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2. Stellvertretung</a:t>
            </a:r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9B1ADC72-8357-5C09-5857-D456F52EEA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Name Nachname</a:t>
            </a:r>
            <a:endParaRPr lang="de-DE" b="1" dirty="0"/>
          </a:p>
        </p:txBody>
      </p:sp>
      <p:sp>
        <p:nvSpPr>
          <p:cNvPr id="22" name="Textplatzhalter 37">
            <a:extLst>
              <a:ext uri="{FF2B5EF4-FFF2-40B4-BE49-F238E27FC236}">
                <a16:creationId xmlns:a16="http://schemas.microsoft.com/office/drawing/2014/main" id="{E7CFF702-0494-B9F5-2DBD-BAEB5B528CE4}"/>
              </a:ext>
            </a:extLst>
          </p:cNvPr>
          <p:cNvSpPr txBox="1">
            <a:spLocks/>
          </p:cNvSpPr>
          <p:nvPr/>
        </p:nvSpPr>
        <p:spPr>
          <a:xfrm>
            <a:off x="9476657" y="3146659"/>
            <a:ext cx="2715343" cy="1938992"/>
          </a:xfrm>
          <a:prstGeom prst="rect">
            <a:avLst/>
          </a:prstGeom>
        </p:spPr>
        <p:txBody>
          <a:bodyPr vert="horz" wrap="square" lIns="0" tIns="0" rIns="118800" bIns="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50838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8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solidFill>
                  <a:schemeClr val="accent2"/>
                </a:solidFill>
              </a:rPr>
              <a:t>Kontakt</a:t>
            </a:r>
          </a:p>
          <a:p>
            <a:pPr algn="l"/>
            <a:endParaRPr lang="de-DE" b="1" dirty="0">
              <a:solidFill>
                <a:schemeClr val="accent2"/>
              </a:solidFill>
            </a:endParaRPr>
          </a:p>
          <a:p>
            <a:pPr algn="l"/>
            <a:r>
              <a:rPr lang="de-DE" b="1" dirty="0">
                <a:solidFill>
                  <a:schemeClr val="accent2"/>
                </a:solidFill>
              </a:rPr>
              <a:t>Telefon</a:t>
            </a:r>
          </a:p>
          <a:p>
            <a:pPr algn="l"/>
            <a:r>
              <a:rPr lang="de-DE" dirty="0">
                <a:solidFill>
                  <a:schemeClr val="accent2"/>
                </a:solidFill>
              </a:rPr>
              <a:t>01…..</a:t>
            </a:r>
          </a:p>
          <a:p>
            <a:pPr algn="l"/>
            <a:endParaRPr lang="de-DE" b="1" dirty="0">
              <a:solidFill>
                <a:schemeClr val="accent2"/>
              </a:solidFill>
            </a:endParaRPr>
          </a:p>
          <a:p>
            <a:pPr algn="l"/>
            <a:r>
              <a:rPr lang="de-DE" b="1" dirty="0">
                <a:solidFill>
                  <a:schemeClr val="accent2"/>
                </a:solidFill>
              </a:rPr>
              <a:t>E-Mail</a:t>
            </a:r>
          </a:p>
          <a:p>
            <a:pPr algn="l"/>
            <a:r>
              <a:rPr lang="de-DE" dirty="0" err="1">
                <a:solidFill>
                  <a:schemeClr val="accent2"/>
                </a:solidFill>
              </a:rPr>
              <a:t>sbv@musterbetrieb.de</a:t>
            </a:r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9" name="Grafik 8" descr="Mitarbeitendenausweis mit einfarbiger Füllung">
            <a:extLst>
              <a:ext uri="{FF2B5EF4-FFF2-40B4-BE49-F238E27FC236}">
                <a16:creationId xmlns:a16="http://schemas.microsoft.com/office/drawing/2014/main" id="{AE5FCBE0-06FC-DA05-1634-8939794A6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7800" y="21444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2C969-FE92-68A8-4E45-AD7CA22BA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578131"/>
            <a:ext cx="12192000" cy="1661993"/>
          </a:xfrm>
        </p:spPr>
        <p:txBody>
          <a:bodyPr/>
          <a:lstStyle/>
          <a:p>
            <a:r>
              <a:rPr lang="de-DE" dirty="0"/>
              <a:t>Wir bedanken uns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41352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48BBD-330F-8948-9172-8C8E067CD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003" y="2044731"/>
            <a:ext cx="5511635" cy="683077"/>
          </a:xfrm>
        </p:spPr>
        <p:txBody>
          <a:bodyPr/>
          <a:lstStyle/>
          <a:p>
            <a:r>
              <a:rPr lang="de-DE" dirty="0"/>
              <a:t>Ihre SBV stellt sich vor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5DF972-2499-814B-860E-E5B93C3FB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003" y="2907423"/>
            <a:ext cx="5323803" cy="1440490"/>
          </a:xfrm>
        </p:spPr>
        <p:txBody>
          <a:bodyPr/>
          <a:lstStyle/>
          <a:p>
            <a:r>
              <a:rPr lang="de-DE" dirty="0"/>
              <a:t>Herzlich willkommen!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10C53E94-1A04-F7A3-E5AF-C589D82E4F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2004" y="5013457"/>
            <a:ext cx="4951884" cy="553998"/>
          </a:xfrm>
        </p:spPr>
        <p:txBody>
          <a:bodyPr/>
          <a:lstStyle/>
          <a:p>
            <a:r>
              <a:rPr lang="de-DE" dirty="0" err="1"/>
              <a:t>tt.mm.jjjj</a:t>
            </a:r>
            <a:endParaRPr lang="de-DE" dirty="0"/>
          </a:p>
          <a:p>
            <a:r>
              <a:rPr lang="de-DE" dirty="0"/>
              <a:t>Es grüßt Sie Vorname Nachname</a:t>
            </a:r>
          </a:p>
        </p:txBody>
      </p:sp>
      <p:sp>
        <p:nvSpPr>
          <p:cNvPr id="6" name="Bildplatzhalter 5" descr="Platzhalter zum Einfügen eines Fotos. ">
            <a:extLst>
              <a:ext uri="{FF2B5EF4-FFF2-40B4-BE49-F238E27FC236}">
                <a16:creationId xmlns:a16="http://schemas.microsoft.com/office/drawing/2014/main" id="{084C252E-ECBE-6F5D-2BBE-475666FEC8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2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51EA958-D1BF-D289-5E93-12352C9D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Zitat</a:t>
            </a:r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66FFDCE-B046-3655-DAA8-48B21123EE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7199" y="1950056"/>
            <a:ext cx="7034922" cy="2429511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„Wenn es um Rehabilitation geht, sind SBV als Lotsen im Betrieb die idealen Peers. Sie wissen, was nötig ist, was gebraucht wird und sie können wichtige Hilfestellung leisten.“</a:t>
            </a:r>
          </a:p>
          <a:p>
            <a:r>
              <a:rPr lang="de-DE" sz="1800" dirty="0">
                <a:solidFill>
                  <a:schemeClr val="accent6"/>
                </a:solidFill>
              </a:rPr>
              <a:t>Dr. Rolf Schmachtenberg – Staatssekretär im BMAS, 2022</a:t>
            </a:r>
          </a:p>
        </p:txBody>
      </p:sp>
    </p:spTree>
    <p:extLst>
      <p:ext uri="{BB962C8B-B14F-4D97-AF65-F5344CB8AC3E}">
        <p14:creationId xmlns:p14="http://schemas.microsoft.com/office/powerpoint/2010/main" val="1817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AD30F-5D4B-E4EB-0E2D-F43C8668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Darum geht‘s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32BCAF-1156-F0AF-A484-71C5710159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799"/>
            <a:ext cx="5886949" cy="4128243"/>
          </a:xfrm>
        </p:spPr>
        <p:txBody>
          <a:bodyPr/>
          <a:lstStyle/>
          <a:p>
            <a:pPr marL="493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Was macht die SBV?</a:t>
            </a:r>
          </a:p>
          <a:p>
            <a:pPr marL="493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Für wen wird die SBV tätig?</a:t>
            </a:r>
          </a:p>
          <a:p>
            <a:pPr marL="493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Mit wem arbeitet die SBV zusammen?</a:t>
            </a:r>
          </a:p>
          <a:p>
            <a:pPr marL="493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Geheimhaltungspflicht der SBV</a:t>
            </a:r>
          </a:p>
          <a:p>
            <a:pPr marL="493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Gut zu wissen</a:t>
            </a:r>
          </a:p>
        </p:txBody>
      </p:sp>
    </p:spTree>
    <p:extLst>
      <p:ext uri="{BB962C8B-B14F-4D97-AF65-F5344CB8AC3E}">
        <p14:creationId xmlns:p14="http://schemas.microsoft.com/office/powerpoint/2010/main" val="88519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F0D48ED-AB64-93B6-FCB5-0587120B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8692396" cy="590931"/>
          </a:xfrm>
        </p:spPr>
        <p:txBody>
          <a:bodyPr vert="horz"/>
          <a:lstStyle/>
          <a:p>
            <a:r>
              <a:rPr lang="de-DE" dirty="0"/>
              <a:t>1. Was macht die SBV?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E07687F-D024-5ECD-C21A-013C676C20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7086315" cy="3821687"/>
          </a:xfrm>
        </p:spPr>
        <p:txBody>
          <a:bodyPr/>
          <a:lstStyle/>
          <a:p>
            <a:r>
              <a:rPr lang="de-DE" dirty="0"/>
              <a:t>Eingliederung </a:t>
            </a:r>
            <a:r>
              <a:rPr lang="de-DE" b="1" dirty="0"/>
              <a:t>fördern </a:t>
            </a:r>
            <a:r>
              <a:rPr lang="de-DE" dirty="0"/>
              <a:t>und</a:t>
            </a:r>
            <a:r>
              <a:rPr lang="de-DE" b="1" dirty="0"/>
              <a:t> </a:t>
            </a:r>
            <a:r>
              <a:rPr lang="de-DE" dirty="0"/>
              <a:t>Maßnahmen</a:t>
            </a:r>
            <a:r>
              <a:rPr lang="de-DE" b="1" dirty="0"/>
              <a:t> beantragen</a:t>
            </a:r>
          </a:p>
          <a:p>
            <a:r>
              <a:rPr lang="de-DE" b="1" dirty="0"/>
              <a:t>Berechtigte Interessen </a:t>
            </a:r>
            <a:r>
              <a:rPr lang="de-DE" dirty="0"/>
              <a:t>vertreten</a:t>
            </a:r>
          </a:p>
          <a:p>
            <a:r>
              <a:rPr lang="de-DE" dirty="0"/>
              <a:t>Menschen mit Schwerbehinderung beraten</a:t>
            </a:r>
          </a:p>
          <a:p>
            <a:r>
              <a:rPr lang="de-DE" b="1" dirty="0"/>
              <a:t>Unterstützung</a:t>
            </a:r>
            <a:r>
              <a:rPr lang="de-DE" dirty="0"/>
              <a:t> bei Antragstellung</a:t>
            </a:r>
          </a:p>
          <a:p>
            <a:r>
              <a:rPr lang="de-DE" dirty="0"/>
              <a:t>Anregungen und Beschwerden entgegennehmen</a:t>
            </a:r>
          </a:p>
          <a:p>
            <a:r>
              <a:rPr lang="de-DE" b="1" dirty="0"/>
              <a:t>Überwachung</a:t>
            </a:r>
            <a:r>
              <a:rPr lang="de-DE" dirty="0"/>
              <a:t> gesetzlicher Regelungen </a:t>
            </a:r>
          </a:p>
          <a:p>
            <a:r>
              <a:rPr lang="de-DE" dirty="0"/>
              <a:t>Initiativen für mehr Prävention einbringen</a:t>
            </a:r>
          </a:p>
        </p:txBody>
      </p:sp>
    </p:spTree>
    <p:extLst>
      <p:ext uri="{BB962C8B-B14F-4D97-AF65-F5344CB8AC3E}">
        <p14:creationId xmlns:p14="http://schemas.microsoft.com/office/powerpoint/2010/main" val="22032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7F4C8-F6D7-AE6A-B78A-806370B9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Für wen wird die SBV tätig?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6DB17F9-D28C-B2E0-54D0-BDE4A45517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6049506" cy="4334648"/>
          </a:xfrm>
        </p:spPr>
        <p:txBody>
          <a:bodyPr/>
          <a:lstStyle/>
          <a:p>
            <a:pPr marL="251460" indent="-215900"/>
            <a:r>
              <a:rPr lang="de-DE" dirty="0"/>
              <a:t>Die SBV vertritt die Interessen der </a:t>
            </a:r>
            <a:r>
              <a:rPr lang="de-DE" b="1" dirty="0"/>
              <a:t>Menschen mit Schwerbehinderung</a:t>
            </a:r>
            <a:r>
              <a:rPr lang="de-DE" dirty="0"/>
              <a:t> im Betrieb.</a:t>
            </a:r>
          </a:p>
          <a:p>
            <a:pPr marL="251460" indent="-215900"/>
            <a:r>
              <a:rPr lang="de-DE" dirty="0"/>
              <a:t>Sie unterstützt zudem </a:t>
            </a:r>
            <a:r>
              <a:rPr lang="de-DE" b="1" dirty="0"/>
              <a:t>alle Beschäftigten</a:t>
            </a:r>
            <a:r>
              <a:rPr lang="de-DE" dirty="0"/>
              <a:t> bei Anträgen rund um das Thema Behinderung, etwa</a:t>
            </a:r>
          </a:p>
          <a:p>
            <a:pPr marL="738822" lvl="2" indent="-342900">
              <a:buSzPct val="74000"/>
              <a:buFont typeface="Courier New" panose="02070309020205020404" pitchFamily="49" charset="0"/>
              <a:buChar char="o"/>
            </a:pPr>
            <a:r>
              <a:rPr lang="de-DE" dirty="0"/>
              <a:t>Antrag auf Feststellung einer Behinderung</a:t>
            </a:r>
          </a:p>
          <a:p>
            <a:pPr marL="738822" lvl="2" indent="-342900">
              <a:buSzPct val="74000"/>
              <a:buFont typeface="Courier New" panose="02070309020205020404" pitchFamily="49" charset="0"/>
              <a:buChar char="o"/>
            </a:pPr>
            <a:r>
              <a:rPr lang="de-DE" dirty="0"/>
              <a:t>Antrag auf Feststellung des Grades einer Behinderung</a:t>
            </a:r>
          </a:p>
          <a:p>
            <a:pPr marL="738822" lvl="2" indent="-342900">
              <a:buSzPct val="74000"/>
              <a:buFont typeface="Courier New" panose="02070309020205020404" pitchFamily="49" charset="0"/>
              <a:buChar char="o"/>
            </a:pPr>
            <a:r>
              <a:rPr lang="de-DE" dirty="0"/>
              <a:t>Antrag auf Gleichstellung </a:t>
            </a:r>
            <a:endParaRPr lang="de-DE" dirty="0">
              <a:cs typeface="Arial"/>
            </a:endParaRPr>
          </a:p>
          <a:p>
            <a:pPr marL="251460" indent="-2159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4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94283-FD3D-A880-39BA-3BA17D79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8692396" cy="590931"/>
          </a:xfrm>
        </p:spPr>
        <p:txBody>
          <a:bodyPr vert="horz"/>
          <a:lstStyle/>
          <a:p>
            <a:r>
              <a:rPr lang="de-DE" dirty="0"/>
              <a:t>3. Mit wem arbeitet die SBV zusammen?</a:t>
            </a:r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FD9EB597-5729-3427-3326-86BC4F3EAF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Arbeitgeber/ Inklusionsbeauftragte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E189648F-A26C-35BA-3133-0D36F7FE13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Betriebs- oder Personalrat</a:t>
            </a:r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F3C6EED5-E7A1-8DDF-19B6-6DAC510260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Betriebsarzt</a:t>
            </a:r>
            <a:endParaRPr lang="de-DE" b="1" dirty="0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09868026-275A-6618-7D1F-1661E8ABEC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Integrations- oder Inklusionsamt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0FCA6513-F4CA-44DB-B92E-A2F1AB4D58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Agentur für Arbeit</a:t>
            </a:r>
            <a:endParaRPr lang="de-DE" b="1" dirty="0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8F0B3EB4-FAB6-2358-7143-04001FF04F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Rehabilitationsträger</a:t>
            </a:r>
          </a:p>
        </p:txBody>
      </p:sp>
    </p:spTree>
    <p:extLst>
      <p:ext uri="{BB962C8B-B14F-4D97-AF65-F5344CB8AC3E}">
        <p14:creationId xmlns:p14="http://schemas.microsoft.com/office/powerpoint/2010/main" val="38170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92D9EF57-3978-24F0-D35C-4AFD161B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Geheimhaltungspflicht der SBV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7968B08D-C374-A0BB-189A-40F3587655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1161" y="1612800"/>
            <a:ext cx="8281414" cy="3206134"/>
          </a:xfrm>
        </p:spPr>
        <p:txBody>
          <a:bodyPr/>
          <a:lstStyle/>
          <a:p>
            <a:r>
              <a:rPr lang="de-DE" dirty="0"/>
              <a:t>Die SBV bewahrt Verschwiegenheit bezüglich Informationen, die sie von Beschäftigten mit Schwerbehinderung erhält.</a:t>
            </a:r>
          </a:p>
          <a:p>
            <a:r>
              <a:rPr lang="de-DE" dirty="0"/>
              <a:t>Betriebliche Informationen werden nicht nach außen gegeben.</a:t>
            </a:r>
          </a:p>
          <a:p>
            <a:r>
              <a:rPr lang="de-DE" b="1" dirty="0"/>
              <a:t>Ausnahme:</a:t>
            </a:r>
            <a:r>
              <a:rPr lang="de-DE" dirty="0"/>
              <a:t> Sofern die Weitergabe im Rahmen von Anträgen erforderlich ist, muss zuvor eine schriftliche Entbindung von der Schweigepflicht eingeholt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61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F0D48ED-AB64-93B6-FCB5-0587120B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8692396" cy="590931"/>
          </a:xfrm>
        </p:spPr>
        <p:txBody>
          <a:bodyPr vert="horz"/>
          <a:lstStyle/>
          <a:p>
            <a:r>
              <a:rPr lang="de-DE" dirty="0"/>
              <a:t>5. Gut zu wissen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E07687F-D024-5ECD-C21A-013C676C20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8692396" cy="3411318"/>
          </a:xfrm>
        </p:spPr>
        <p:txBody>
          <a:bodyPr/>
          <a:lstStyle/>
          <a:p>
            <a:r>
              <a:rPr lang="de-DE" dirty="0"/>
              <a:t>Die SBV übt ihr Amt unentgeltlich als Ehrenamt aus. </a:t>
            </a:r>
          </a:p>
          <a:p>
            <a:r>
              <a:rPr lang="de-DE" dirty="0"/>
              <a:t>Die SBV ist eine eigenständige und unabhängige </a:t>
            </a:r>
            <a:br>
              <a:rPr lang="de-DE" dirty="0"/>
            </a:br>
            <a:r>
              <a:rPr lang="de-DE" dirty="0"/>
              <a:t>Interessenvertretung.</a:t>
            </a:r>
          </a:p>
          <a:p>
            <a:r>
              <a:rPr lang="de-DE" dirty="0"/>
              <a:t>Die SBV wird in der Regel alle vier Jahre im Zeitraum vom </a:t>
            </a:r>
            <a:br>
              <a:rPr lang="de-DE" dirty="0"/>
            </a:br>
            <a:r>
              <a:rPr lang="de-DE" dirty="0"/>
              <a:t>1. Oktober bis 30. November neu gewählt.</a:t>
            </a:r>
          </a:p>
          <a:p>
            <a:r>
              <a:rPr lang="de-DE" dirty="0"/>
              <a:t>Bei weiteren Fragen steht Ihnen die SBV gerne zur Verfügung!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 descr="Häkchen mit einfarbiger Füllung">
            <a:extLst>
              <a:ext uri="{FF2B5EF4-FFF2-40B4-BE49-F238E27FC236}">
                <a16:creationId xmlns:a16="http://schemas.microsoft.com/office/drawing/2014/main" id="{00B26267-A3E8-C372-6961-1C24F3BC7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0449" y="2136893"/>
            <a:ext cx="1487170" cy="14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BIH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20445A"/>
      </a:accent1>
      <a:accent2>
        <a:srgbClr val="FFCC00"/>
      </a:accent2>
      <a:accent3>
        <a:srgbClr val="2B6879"/>
      </a:accent3>
      <a:accent4>
        <a:srgbClr val="969FA7"/>
      </a:accent4>
      <a:accent5>
        <a:srgbClr val="82CFF5"/>
      </a:accent5>
      <a:accent6>
        <a:srgbClr val="0069B3"/>
      </a:accent6>
      <a:hlink>
        <a:srgbClr val="828282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295726B24FBB42AB75B995F775356B" ma:contentTypeVersion="15" ma:contentTypeDescription="Ein neues Dokument erstellen." ma:contentTypeScope="" ma:versionID="555021f4554b9ccd2ddead0c456e0165">
  <xsd:schema xmlns:xsd="http://www.w3.org/2001/XMLSchema" xmlns:xs="http://www.w3.org/2001/XMLSchema" xmlns:p="http://schemas.microsoft.com/office/2006/metadata/properties" xmlns:ns2="19f1aeb6-faec-4560-a436-bd9b4f3e1ca7" xmlns:ns3="37c5ea86-4a27-4f05-8605-a33637fca344" targetNamespace="http://schemas.microsoft.com/office/2006/metadata/properties" ma:root="true" ma:fieldsID="f585ee20e0db39252035bad8f42e70d3" ns2:_="" ns3:_="">
    <xsd:import namespace="19f1aeb6-faec-4560-a436-bd9b4f3e1ca7"/>
    <xsd:import namespace="37c5ea86-4a27-4f05-8605-a33637fca3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1aeb6-faec-4560-a436-bd9b4f3e1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dd07b6bd-1b16-4d18-8b0c-eebc35226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ea86-4a27-4f05-8605-a33637fca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0d4ba13-8aaf-435d-8e37-5aa08563c196}" ma:internalName="TaxCatchAll" ma:showField="CatchAllData" ma:web="37c5ea86-4a27-4f05-8605-a33637fca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c5ea86-4a27-4f05-8605-a33637fca344" xsi:nil="true"/>
    <lcf76f155ced4ddcb4097134ff3c332f xmlns="19f1aeb6-faec-4560-a436-bd9b4f3e1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73A640-90A5-4FE6-9FFC-2884EC073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f1aeb6-faec-4560-a436-bd9b4f3e1ca7"/>
    <ds:schemaRef ds:uri="37c5ea86-4a27-4f05-8605-a33637fca3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B74CA8-D079-4CC5-8921-CA0ED6016D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8AD60A-AED4-4C6B-A816-F4DFA7E7524B}">
  <ds:schemaRefs>
    <ds:schemaRef ds:uri="http://www.w3.org/XML/1998/namespace"/>
    <ds:schemaRef ds:uri="http://purl.org/dc/elements/1.1/"/>
    <ds:schemaRef ds:uri="19f1aeb6-faec-4560-a436-bd9b4f3e1ca7"/>
    <ds:schemaRef ds:uri="http://schemas.microsoft.com/office/2006/documentManagement/types"/>
    <ds:schemaRef ds:uri="http://schemas.microsoft.com/office/2006/metadata/properties"/>
    <ds:schemaRef ds:uri="37c5ea86-4a27-4f05-8605-a33637fca344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Macintosh PowerPoint</Application>
  <PresentationFormat>Breitbild</PresentationFormat>
  <Paragraphs>69</Paragraphs>
  <Slides>11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Lexend</vt:lpstr>
      <vt:lpstr>Symbol</vt:lpstr>
      <vt:lpstr>Office</vt:lpstr>
      <vt:lpstr>think-cell Folie</vt:lpstr>
      <vt:lpstr>Ihre SBV stellt sich vor</vt:lpstr>
      <vt:lpstr>Ihre SBV stellt sich vor</vt:lpstr>
      <vt:lpstr>Zitat</vt:lpstr>
      <vt:lpstr>Darum geht‘s</vt:lpstr>
      <vt:lpstr>1. Was macht die SBV? </vt:lpstr>
      <vt:lpstr>2. Für wen wird die SBV tätig?</vt:lpstr>
      <vt:lpstr>3. Mit wem arbeitet die SBV zusammen?</vt:lpstr>
      <vt:lpstr>4. Geheimhaltungspflicht der SBV</vt:lpstr>
      <vt:lpstr>5. Gut zu wissen </vt:lpstr>
      <vt:lpstr>Das ist Ihre neue SBV </vt:lpstr>
      <vt:lpstr>Wir bedanken uns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Ihre SBV stellt sich vor</dc:title>
  <dc:creator>BIH</dc:creator>
  <cp:lastModifiedBy>Andre Meinardus</cp:lastModifiedBy>
  <cp:revision>372</cp:revision>
  <dcterms:created xsi:type="dcterms:W3CDTF">2022-04-04T11:02:10Z</dcterms:created>
  <dcterms:modified xsi:type="dcterms:W3CDTF">2026-01-29T13:07:53Z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0x010100DB295726B24FBB42AB75B995F775356B</vt:lpwstr>
  </property>
  <property fmtid="{D5CDD505-2E9C-101B-9397-08002B2CF9AE}" pid="3" name="MediaServiceImageTags">
    <vt:lpwstr/>
  </property>
</Properties>
</file>